
<file path=[Content_Types].xml><?xml version="1.0" encoding="utf-8"?>
<Types xmlns="http://schemas.openxmlformats.org/package/2006/content-types">
  <Default Extension="png" ContentType="image/png"/>
  <Default Extension="svg" ContentType="image/svg+xml"/>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1204" r:id="rId2"/>
    <p:sldId id="604" r:id="rId3"/>
    <p:sldId id="966" r:id="rId4"/>
    <p:sldId id="779" r:id="rId5"/>
    <p:sldId id="1113" r:id="rId6"/>
    <p:sldId id="1185" r:id="rId7"/>
    <p:sldId id="1118" r:id="rId8"/>
    <p:sldId id="1120" r:id="rId9"/>
    <p:sldId id="1197" r:id="rId10"/>
    <p:sldId id="1119" r:id="rId11"/>
    <p:sldId id="1198" r:id="rId12"/>
    <p:sldId id="799" r:id="rId13"/>
    <p:sldId id="1199" r:id="rId14"/>
    <p:sldId id="1200" r:id="rId15"/>
    <p:sldId id="1201" r:id="rId16"/>
    <p:sldId id="1203" r:id="rId17"/>
    <p:sldId id="1196" r:id="rId18"/>
    <p:sldId id="1114" r:id="rId19"/>
    <p:sldId id="1186" r:id="rId20"/>
    <p:sldId id="1187" r:id="rId21"/>
    <p:sldId id="1115" r:id="rId22"/>
    <p:sldId id="1124" r:id="rId23"/>
    <p:sldId id="1202" r:id="rId24"/>
    <p:sldId id="958" r:id="rId25"/>
    <p:sldId id="1125" r:id="rId26"/>
    <p:sldId id="1188" r:id="rId27"/>
    <p:sldId id="1126" r:id="rId28"/>
    <p:sldId id="1189" r:id="rId29"/>
    <p:sldId id="1190" r:id="rId30"/>
    <p:sldId id="1184" r:id="rId31"/>
    <p:sldId id="1127" r:id="rId32"/>
    <p:sldId id="1191" r:id="rId33"/>
    <p:sldId id="1128" r:id="rId34"/>
    <p:sldId id="1129" r:id="rId35"/>
    <p:sldId id="1130" r:id="rId36"/>
    <p:sldId id="1131" r:id="rId37"/>
    <p:sldId id="1132" r:id="rId38"/>
    <p:sldId id="1133" r:id="rId39"/>
    <p:sldId id="1140" r:id="rId40"/>
    <p:sldId id="1135" r:id="rId41"/>
    <p:sldId id="1136" r:id="rId42"/>
    <p:sldId id="1137" r:id="rId43"/>
    <p:sldId id="1138" r:id="rId44"/>
    <p:sldId id="1139" r:id="rId45"/>
    <p:sldId id="1141" r:id="rId46"/>
    <p:sldId id="1134" r:id="rId47"/>
    <p:sldId id="1192" r:id="rId48"/>
    <p:sldId id="1142" r:id="rId49"/>
    <p:sldId id="1193" r:id="rId50"/>
    <p:sldId id="1194" r:id="rId51"/>
    <p:sldId id="1143" r:id="rId52"/>
    <p:sldId id="1144" r:id="rId53"/>
    <p:sldId id="1145" r:id="rId54"/>
    <p:sldId id="1146" r:id="rId55"/>
    <p:sldId id="1147" r:id="rId56"/>
    <p:sldId id="1148" r:id="rId57"/>
    <p:sldId id="1149" r:id="rId58"/>
    <p:sldId id="1150" r:id="rId59"/>
    <p:sldId id="1151" r:id="rId60"/>
    <p:sldId id="1195" r:id="rId61"/>
    <p:sldId id="1152" r:id="rId62"/>
    <p:sldId id="706" r:id="rId63"/>
    <p:sldId id="1153" r:id="rId64"/>
    <p:sldId id="1154" r:id="rId65"/>
    <p:sldId id="1205" r:id="rId66"/>
    <p:sldId id="1265" r:id="rId67"/>
    <p:sldId id="1077" r:id="rId68"/>
    <p:sldId id="1266" r:id="rId69"/>
    <p:sldId id="1267" r:id="rId70"/>
    <p:sldId id="1079" r:id="rId71"/>
    <p:sldId id="1157" r:id="rId72"/>
    <p:sldId id="1158" r:id="rId73"/>
    <p:sldId id="1159" r:id="rId74"/>
    <p:sldId id="1160" r:id="rId75"/>
    <p:sldId id="1161" r:id="rId76"/>
    <p:sldId id="1162" r:id="rId77"/>
    <p:sldId id="1163" r:id="rId78"/>
    <p:sldId id="1164" r:id="rId79"/>
    <p:sldId id="1165" r:id="rId80"/>
    <p:sldId id="1166" r:id="rId81"/>
    <p:sldId id="1167" r:id="rId82"/>
    <p:sldId id="1168" r:id="rId83"/>
    <p:sldId id="1170" r:id="rId84"/>
    <p:sldId id="1090" r:id="rId85"/>
    <p:sldId id="1268" r:id="rId86"/>
    <p:sldId id="1172" r:id="rId87"/>
    <p:sldId id="1173" r:id="rId88"/>
    <p:sldId id="1174" r:id="rId89"/>
    <p:sldId id="1098" r:id="rId90"/>
    <p:sldId id="1175" r:id="rId91"/>
    <p:sldId id="1176" r:id="rId92"/>
    <p:sldId id="1269" r:id="rId93"/>
    <p:sldId id="1177" r:id="rId94"/>
    <p:sldId id="1178" r:id="rId95"/>
    <p:sldId id="1179" r:id="rId96"/>
    <p:sldId id="1270" r:id="rId97"/>
    <p:sldId id="1180" r:id="rId98"/>
    <p:sldId id="1271" r:id="rId99"/>
    <p:sldId id="1181" r:id="rId100"/>
    <p:sldId id="1182" r:id="rId101"/>
    <p:sldId id="1272" r:id="rId102"/>
    <p:sldId id="1183" r:id="rId103"/>
    <p:sldId id="1273" r:id="rId104"/>
    <p:sldId id="1071" r:id="rId105"/>
    <p:sldId id="813" r:id="rId106"/>
    <p:sldId id="820" r:id="rId107"/>
    <p:sldId id="1061" r:id="rId108"/>
    <p:sldId id="1274" r:id="rId109"/>
    <p:sldId id="1275" r:id="rId110"/>
    <p:sldId id="1276" r:id="rId111"/>
    <p:sldId id="1277" r:id="rId112"/>
    <p:sldId id="1278" r:id="rId113"/>
    <p:sldId id="1279" r:id="rId114"/>
    <p:sldId id="1019" r:id="rId115"/>
    <p:sldId id="1040" r:id="rId116"/>
    <p:sldId id="1264" r:id="rId117"/>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0000"/>
    <a:srgbClr val="CECEEF"/>
    <a:srgbClr val="BBE0E3"/>
    <a:srgbClr val="0000FF"/>
    <a:srgbClr val="FF8080"/>
    <a:srgbClr val="FF99CC"/>
    <a:srgbClr val="00FFCC"/>
    <a:srgbClr val="006000"/>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36" autoAdjust="0"/>
    <p:restoredTop sz="93858" autoAdjust="0"/>
  </p:normalViewPr>
  <p:slideViewPr>
    <p:cSldViewPr>
      <p:cViewPr varScale="1">
        <p:scale>
          <a:sx n="64" d="100"/>
          <a:sy n="64" d="100"/>
        </p:scale>
        <p:origin x="380"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977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23DEA8-BF9B-408C-945E-B231B8670806}" type="datetimeFigureOut">
              <a:rPr lang="en-US" smtClean="0"/>
              <a:t>5/21/2021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6AAA3E-303A-4208-9F5F-951478B961D2}" type="slidenum">
              <a:rPr lang="en-US" smtClean="0"/>
              <a:t>‹#›</a:t>
            </a:fld>
            <a:endParaRPr lang="en-US"/>
          </a:p>
        </p:txBody>
      </p:sp>
    </p:spTree>
    <p:extLst>
      <p:ext uri="{BB962C8B-B14F-4D97-AF65-F5344CB8AC3E}">
        <p14:creationId xmlns:p14="http://schemas.microsoft.com/office/powerpoint/2010/main" val="479640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66AAA3E-303A-4208-9F5F-951478B961D2}" type="slidenum">
              <a:rPr kumimoji="0" lang="en-US" sz="1200" b="1"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sz="1200" b="1"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978340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5298BD1-33B5-47B5-B900-3DA2EEDDDCF6}" type="slidenum">
              <a:rPr lang="en-US"/>
              <a:pPr>
                <a:defRPr/>
              </a:pPr>
              <a:t>‹#›</a:t>
            </a:fld>
            <a:endParaRPr lang="en-US"/>
          </a:p>
        </p:txBody>
      </p:sp>
    </p:spTree>
    <p:extLst>
      <p:ext uri="{BB962C8B-B14F-4D97-AF65-F5344CB8AC3E}">
        <p14:creationId xmlns:p14="http://schemas.microsoft.com/office/powerpoint/2010/main" val="628740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1B64C8A-0402-4821-AABC-FAA25C9E8946}" type="slidenum">
              <a:rPr lang="en-US"/>
              <a:pPr>
                <a:defRPr/>
              </a:pPr>
              <a:t>‹#›</a:t>
            </a:fld>
            <a:endParaRPr lang="en-US"/>
          </a:p>
        </p:txBody>
      </p:sp>
    </p:spTree>
    <p:extLst>
      <p:ext uri="{BB962C8B-B14F-4D97-AF65-F5344CB8AC3E}">
        <p14:creationId xmlns:p14="http://schemas.microsoft.com/office/powerpoint/2010/main" val="198248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1621B73-35E8-48A2-A240-19339E397748}" type="slidenum">
              <a:rPr lang="en-US"/>
              <a:pPr>
                <a:defRPr/>
              </a:pPr>
              <a:t>‹#›</a:t>
            </a:fld>
            <a:endParaRPr lang="en-US"/>
          </a:p>
        </p:txBody>
      </p:sp>
    </p:spTree>
    <p:extLst>
      <p:ext uri="{BB962C8B-B14F-4D97-AF65-F5344CB8AC3E}">
        <p14:creationId xmlns:p14="http://schemas.microsoft.com/office/powerpoint/2010/main" val="2205648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1D2D90C-17F1-4C6E-BC5A-0AE1D2F59C2A}" type="slidenum">
              <a:rPr lang="en-US"/>
              <a:pPr>
                <a:defRPr/>
              </a:pPr>
              <a:t>‹#›</a:t>
            </a:fld>
            <a:endParaRPr lang="en-US"/>
          </a:p>
        </p:txBody>
      </p:sp>
    </p:spTree>
    <p:extLst>
      <p:ext uri="{BB962C8B-B14F-4D97-AF65-F5344CB8AC3E}">
        <p14:creationId xmlns:p14="http://schemas.microsoft.com/office/powerpoint/2010/main" val="1441432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E74A2A3-F789-4FC3-8786-B49EBC97C3C3}" type="slidenum">
              <a:rPr lang="en-US"/>
              <a:pPr>
                <a:defRPr/>
              </a:pPr>
              <a:t>‹#›</a:t>
            </a:fld>
            <a:endParaRPr lang="en-US"/>
          </a:p>
        </p:txBody>
      </p:sp>
    </p:spTree>
    <p:extLst>
      <p:ext uri="{BB962C8B-B14F-4D97-AF65-F5344CB8AC3E}">
        <p14:creationId xmlns:p14="http://schemas.microsoft.com/office/powerpoint/2010/main" val="63330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3D3B551-9F82-4133-A186-14720A3A1680}" type="slidenum">
              <a:rPr lang="en-US"/>
              <a:pPr>
                <a:defRPr/>
              </a:pPr>
              <a:t>‹#›</a:t>
            </a:fld>
            <a:endParaRPr lang="en-US"/>
          </a:p>
        </p:txBody>
      </p:sp>
    </p:spTree>
    <p:extLst>
      <p:ext uri="{BB962C8B-B14F-4D97-AF65-F5344CB8AC3E}">
        <p14:creationId xmlns:p14="http://schemas.microsoft.com/office/powerpoint/2010/main" val="4147540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4868F6D-09DD-4500-9285-61D3DE65F99F}" type="slidenum">
              <a:rPr lang="en-US"/>
              <a:pPr>
                <a:defRPr/>
              </a:pPr>
              <a:t>‹#›</a:t>
            </a:fld>
            <a:endParaRPr lang="en-US"/>
          </a:p>
        </p:txBody>
      </p:sp>
    </p:spTree>
    <p:extLst>
      <p:ext uri="{BB962C8B-B14F-4D97-AF65-F5344CB8AC3E}">
        <p14:creationId xmlns:p14="http://schemas.microsoft.com/office/powerpoint/2010/main" val="3325212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28CF47A-A049-4060-843A-4FAAD7BFA98D}" type="slidenum">
              <a:rPr lang="en-US"/>
              <a:pPr>
                <a:defRPr/>
              </a:pPr>
              <a:t>‹#›</a:t>
            </a:fld>
            <a:endParaRPr lang="en-US"/>
          </a:p>
        </p:txBody>
      </p:sp>
    </p:spTree>
    <p:extLst>
      <p:ext uri="{BB962C8B-B14F-4D97-AF65-F5344CB8AC3E}">
        <p14:creationId xmlns:p14="http://schemas.microsoft.com/office/powerpoint/2010/main" val="2703406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CB5E8EF-6480-4AFA-94DD-F6F8EBA73B96}" type="slidenum">
              <a:rPr lang="en-US"/>
              <a:pPr>
                <a:defRPr/>
              </a:pPr>
              <a:t>‹#›</a:t>
            </a:fld>
            <a:endParaRPr lang="en-US"/>
          </a:p>
        </p:txBody>
      </p:sp>
    </p:spTree>
    <p:extLst>
      <p:ext uri="{BB962C8B-B14F-4D97-AF65-F5344CB8AC3E}">
        <p14:creationId xmlns:p14="http://schemas.microsoft.com/office/powerpoint/2010/main" val="2504803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CFCE754-743E-4EC5-B027-C65C468F876C}" type="slidenum">
              <a:rPr lang="en-US"/>
              <a:pPr>
                <a:defRPr/>
              </a:pPr>
              <a:t>‹#›</a:t>
            </a:fld>
            <a:endParaRPr lang="en-US"/>
          </a:p>
        </p:txBody>
      </p:sp>
    </p:spTree>
    <p:extLst>
      <p:ext uri="{BB962C8B-B14F-4D97-AF65-F5344CB8AC3E}">
        <p14:creationId xmlns:p14="http://schemas.microsoft.com/office/powerpoint/2010/main" val="3418956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876DEFF-8551-400F-BD53-7C069A6D45D6}" type="slidenum">
              <a:rPr lang="en-US"/>
              <a:pPr>
                <a:defRPr/>
              </a:pPr>
              <a:t>‹#›</a:t>
            </a:fld>
            <a:endParaRPr lang="en-US"/>
          </a:p>
        </p:txBody>
      </p:sp>
    </p:spTree>
    <p:extLst>
      <p:ext uri="{BB962C8B-B14F-4D97-AF65-F5344CB8AC3E}">
        <p14:creationId xmlns:p14="http://schemas.microsoft.com/office/powerpoint/2010/main" val="1982665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pPr>
              <a:defRPr/>
            </a:pPr>
            <a:fld id="{83922FFE-10A6-4275-991F-1E581AEC05B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5.gif"/></Relationships>
</file>

<file path=ppt/slides/_rels/slide10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04.x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hardwarerecs.stackexchange.com/questions/493/best-mouse-for-3d-blender-for-users-used-to-apple-magic-mouse" TargetMode="External"/><Relationship Id="rId4" Type="http://schemas.openxmlformats.org/officeDocument/2006/relationships/image" Target="../media/image21.png"/></Relationships>
</file>

<file path=ppt/slides/_rels/slide11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63.jpg"/><Relationship Id="rId4" Type="http://schemas.openxmlformats.org/officeDocument/2006/relationships/image" Target="../media/image1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3.jp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wmf"/><Relationship Id="rId4" Type="http://schemas.openxmlformats.org/officeDocument/2006/relationships/image" Target="../media/image5.wmf"/></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87.gif"/><Relationship Id="rId3" Type="http://schemas.openxmlformats.org/officeDocument/2006/relationships/image" Target="../media/image82.gif"/><Relationship Id="rId7" Type="http://schemas.openxmlformats.org/officeDocument/2006/relationships/image" Target="../media/image86.gif"/><Relationship Id="rId12" Type="http://schemas.openxmlformats.org/officeDocument/2006/relationships/image" Target="../media/image91.gif"/><Relationship Id="rId2" Type="http://schemas.openxmlformats.org/officeDocument/2006/relationships/image" Target="../media/image81.gif"/><Relationship Id="rId1" Type="http://schemas.openxmlformats.org/officeDocument/2006/relationships/slideLayout" Target="../slideLayouts/slideLayout1.xml"/><Relationship Id="rId6" Type="http://schemas.openxmlformats.org/officeDocument/2006/relationships/image" Target="../media/image85.gif"/><Relationship Id="rId11" Type="http://schemas.openxmlformats.org/officeDocument/2006/relationships/image" Target="../media/image90.gif"/><Relationship Id="rId5" Type="http://schemas.openxmlformats.org/officeDocument/2006/relationships/image" Target="../media/image84.gif"/><Relationship Id="rId10" Type="http://schemas.openxmlformats.org/officeDocument/2006/relationships/image" Target="../media/image89.gif"/><Relationship Id="rId4" Type="http://schemas.openxmlformats.org/officeDocument/2006/relationships/image" Target="../media/image83.gif"/><Relationship Id="rId9" Type="http://schemas.openxmlformats.org/officeDocument/2006/relationships/image" Target="../media/image88.gif"/></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hyperlink" Target="https://freesvg.org/hb-pencil-vector-image" TargetMode="External"/><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18.gif"/><Relationship Id="rId4" Type="http://schemas.openxmlformats.org/officeDocument/2006/relationships/image" Target="../media/image102.png"/></Relationships>
</file>

<file path=ppt/slides/_rels/slide8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wmf"/><Relationship Id="rId5" Type="http://schemas.openxmlformats.org/officeDocument/2006/relationships/image" Target="../media/image15.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9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9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9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pic>
        <p:nvPicPr>
          <p:cNvPr id="2054" name="Picture 18" descr="Schra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784725"/>
            <a:ext cx="274320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WordArt 22"/>
          <p:cNvSpPr>
            <a:spLocks noChangeArrowheads="1" noChangeShapeType="1" noTextEdit="1"/>
          </p:cNvSpPr>
          <p:nvPr/>
        </p:nvSpPr>
        <p:spPr bwMode="auto">
          <a:xfrm>
            <a:off x="152400" y="152400"/>
            <a:ext cx="8915400" cy="1143000"/>
          </a:xfrm>
          <a:prstGeom prst="rect">
            <a:avLst/>
          </a:prstGeom>
        </p:spPr>
        <p:txBody>
          <a:bodyPr wrap="none" fromWordArt="1">
            <a:prstTxWarp prst="textFadeUp">
              <a:avLst>
                <a:gd name="adj" fmla="val 4954"/>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7200" b="1" i="0" u="none" strike="noStrike" kern="10" cap="none" spc="0" normalizeH="0" baseline="0" noProof="0" dirty="0" err="1">
                <a:ln w="12700">
                  <a:solidFill>
                    <a:srgbClr val="B2B2B2"/>
                  </a:solidFill>
                  <a:round/>
                  <a:headEnd/>
                  <a:tailEnd/>
                </a:ln>
                <a:gradFill rotWithShape="1">
                  <a:gsLst>
                    <a:gs pos="0">
                      <a:srgbClr val="520402"/>
                    </a:gs>
                    <a:gs pos="50000">
                      <a:srgbClr val="FFCC00"/>
                    </a:gs>
                    <a:gs pos="100000">
                      <a:srgbClr val="520402"/>
                    </a:gs>
                  </a:gsLst>
                  <a:lin ang="5400000" scaled="1"/>
                </a:gradFill>
                <a:effectLst>
                  <a:outerShdw dist="35921" dir="2700000" sy="50000" rotWithShape="0">
                    <a:srgbClr val="875B0D">
                      <a:alpha val="70000"/>
                    </a:srgbClr>
                  </a:outerShdw>
                </a:effectLst>
                <a:uLnTx/>
                <a:uFillTx/>
                <a:latin typeface="Impact"/>
                <a:ea typeface="+mn-ea"/>
                <a:cs typeface="+mn-cs"/>
              </a:rPr>
              <a:t>Exposure</a:t>
            </a:r>
            <a:r>
              <a:rPr kumimoji="0" lang="fr-FR" sz="7200" b="1" i="0" u="none" strike="noStrike" kern="10" cap="none" spc="0" normalizeH="0" baseline="0" noProof="0" dirty="0">
                <a:ln w="12700">
                  <a:solidFill>
                    <a:srgbClr val="B2B2B2"/>
                  </a:solidFill>
                  <a:round/>
                  <a:headEnd/>
                  <a:tailEnd/>
                </a:ln>
                <a:gradFill rotWithShape="1">
                  <a:gsLst>
                    <a:gs pos="0">
                      <a:srgbClr val="520402"/>
                    </a:gs>
                    <a:gs pos="50000">
                      <a:srgbClr val="FFCC00"/>
                    </a:gs>
                    <a:gs pos="100000">
                      <a:srgbClr val="520402"/>
                    </a:gs>
                  </a:gsLst>
                  <a:lin ang="5400000" scaled="1"/>
                </a:gradFill>
                <a:effectLst>
                  <a:outerShdw dist="35921" dir="2700000" sy="50000" rotWithShape="0">
                    <a:srgbClr val="875B0D">
                      <a:alpha val="70000"/>
                    </a:srgbClr>
                  </a:outerShdw>
                </a:effectLst>
                <a:uLnTx/>
                <a:uFillTx/>
                <a:latin typeface="Impact"/>
                <a:ea typeface="+mn-ea"/>
                <a:cs typeface="+mn-cs"/>
              </a:rPr>
              <a:t> CS 2021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7200" b="1" i="0" u="none" strike="noStrike" kern="10" cap="none" spc="0" normalizeH="0" baseline="0" noProof="0" dirty="0">
                <a:ln w="12700">
                  <a:solidFill>
                    <a:srgbClr val="B2B2B2"/>
                  </a:solidFill>
                  <a:round/>
                  <a:headEnd/>
                  <a:tailEnd/>
                </a:ln>
                <a:gradFill rotWithShape="1">
                  <a:gsLst>
                    <a:gs pos="0">
                      <a:srgbClr val="520402"/>
                    </a:gs>
                    <a:gs pos="50000">
                      <a:srgbClr val="FFCC00"/>
                    </a:gs>
                    <a:gs pos="100000">
                      <a:srgbClr val="520402"/>
                    </a:gs>
                  </a:gsLst>
                  <a:lin ang="5400000" scaled="1"/>
                </a:gradFill>
                <a:effectLst>
                  <a:outerShdw dist="35921" dir="2700000" sy="50000" rotWithShape="0">
                    <a:srgbClr val="875B0D">
                      <a:alpha val="70000"/>
                    </a:srgbClr>
                  </a:outerShdw>
                </a:effectLst>
                <a:uLnTx/>
                <a:uFillTx/>
                <a:latin typeface="Impact"/>
                <a:ea typeface="+mn-ea"/>
                <a:cs typeface="+mn-cs"/>
              </a:rPr>
              <a:t>for CS1-Honors</a:t>
            </a:r>
            <a:endParaRPr kumimoji="0" lang="en-US" sz="7200" b="1" i="0" u="none" strike="noStrike" kern="10" cap="none" spc="0" normalizeH="0" baseline="0" noProof="0" dirty="0">
              <a:ln w="12700">
                <a:solidFill>
                  <a:srgbClr val="B2B2B2"/>
                </a:solidFill>
                <a:round/>
                <a:headEnd/>
                <a:tailEnd/>
              </a:ln>
              <a:gradFill rotWithShape="1">
                <a:gsLst>
                  <a:gs pos="0">
                    <a:srgbClr val="520402"/>
                  </a:gs>
                  <a:gs pos="50000">
                    <a:srgbClr val="FFCC00"/>
                  </a:gs>
                  <a:gs pos="100000">
                    <a:srgbClr val="520402"/>
                  </a:gs>
                </a:gsLst>
                <a:lin ang="5400000" scaled="1"/>
              </a:gradFill>
              <a:effectLst>
                <a:outerShdw dist="35921" dir="2700000" sy="50000" rotWithShape="0">
                  <a:srgbClr val="875B0D">
                    <a:alpha val="70000"/>
                  </a:srgbClr>
                </a:outerShdw>
              </a:effectLst>
              <a:uLnTx/>
              <a:uFillTx/>
              <a:latin typeface="Impact"/>
              <a:ea typeface="+mn-ea"/>
              <a:cs typeface="+mn-cs"/>
            </a:endParaRPr>
          </a:p>
        </p:txBody>
      </p:sp>
      <p:sp>
        <p:nvSpPr>
          <p:cNvPr id="8" name="WordArt 19"/>
          <p:cNvSpPr>
            <a:spLocks noChangeArrowheads="1" noChangeShapeType="1" noTextEdit="1"/>
          </p:cNvSpPr>
          <p:nvPr/>
        </p:nvSpPr>
        <p:spPr bwMode="auto">
          <a:xfrm rot="235564">
            <a:off x="1209675" y="4751388"/>
            <a:ext cx="3076575" cy="2055812"/>
          </a:xfrm>
          <a:prstGeom prst="rect">
            <a:avLst/>
          </a:prstGeom>
        </p:spPr>
        <p:txBody>
          <a:bodyPr wrap="none" fromWordArt="1">
            <a:prstTxWarp prst="textCascadeUp">
              <a:avLst>
                <a:gd name="adj" fmla="val 84639"/>
              </a:avLst>
            </a:prstTxWarp>
            <a:scene3d>
              <a:camera prst="legacyPerspectiveFront">
                <a:rot lat="20519958" lon="1080000" rev="0"/>
              </a:camera>
              <a:lightRig rig="legacyHarsh2" dir="b"/>
            </a:scene3d>
            <a:sp3d extrusionH="430200" prstMaterial="legacyMatte">
              <a:extrusionClr>
                <a:srgbClr val="FF6600"/>
              </a:extrusionClr>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0" cap="none" spc="0" normalizeH="0" baseline="0" noProof="0" dirty="0">
                <a:ln w="9525">
                  <a:round/>
                  <a:headEnd/>
                  <a:tailEnd/>
                </a:ln>
                <a:gradFill rotWithShape="1">
                  <a:gsLst>
                    <a:gs pos="0">
                      <a:srgbClr val="FFE701"/>
                    </a:gs>
                    <a:gs pos="100000">
                      <a:srgbClr val="FE3E02"/>
                    </a:gs>
                  </a:gsLst>
                  <a:lin ang="5400000" scaled="1"/>
                </a:gradFill>
                <a:effectLst/>
                <a:uLnTx/>
                <a:uFillTx/>
                <a:latin typeface="Impact"/>
                <a:ea typeface="+mn-ea"/>
                <a:cs typeface="+mn-cs"/>
              </a:rPr>
              <a:t>PowerPoint Presentation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0" cap="none" spc="0" normalizeH="0" baseline="0" noProof="0" dirty="0">
                <a:ln w="9525">
                  <a:round/>
                  <a:headEnd/>
                  <a:tailEnd/>
                </a:ln>
                <a:gradFill rotWithShape="1">
                  <a:gsLst>
                    <a:gs pos="0">
                      <a:srgbClr val="FFE701"/>
                    </a:gs>
                    <a:gs pos="100000">
                      <a:srgbClr val="FE3E02"/>
                    </a:gs>
                  </a:gsLst>
                  <a:lin ang="5400000" scaled="1"/>
                </a:gradFill>
                <a:effectLst/>
                <a:uLnTx/>
                <a:uFillTx/>
                <a:latin typeface="Impact"/>
                <a:ea typeface="+mn-ea"/>
                <a:cs typeface="+mn-cs"/>
              </a:rPr>
              <a:t>created by: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0" cap="none" spc="0" normalizeH="0" baseline="0" noProof="0" dirty="0">
                <a:ln w="9525">
                  <a:round/>
                  <a:headEnd/>
                  <a:tailEnd/>
                </a:ln>
                <a:gradFill rotWithShape="1">
                  <a:gsLst>
                    <a:gs pos="0">
                      <a:srgbClr val="FFE701"/>
                    </a:gs>
                    <a:gs pos="100000">
                      <a:srgbClr val="FE3E02"/>
                    </a:gs>
                  </a:gsLst>
                  <a:lin ang="5400000" scaled="1"/>
                </a:gradFill>
                <a:effectLst/>
                <a:uLnTx/>
                <a:uFillTx/>
                <a:latin typeface="Impact"/>
                <a:ea typeface="+mn-ea"/>
                <a:cs typeface="+mn-cs"/>
              </a:rPr>
              <a:t>Mr. John L. M. Schram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0" cap="none" spc="0" normalizeH="0" baseline="0" noProof="0" dirty="0">
                <a:ln w="9525">
                  <a:round/>
                  <a:headEnd/>
                  <a:tailEnd/>
                </a:ln>
                <a:gradFill rotWithShape="1">
                  <a:gsLst>
                    <a:gs pos="0">
                      <a:srgbClr val="FFE701"/>
                    </a:gs>
                    <a:gs pos="100000">
                      <a:srgbClr val="FE3E02"/>
                    </a:gs>
                  </a:gsLst>
                  <a:lin ang="5400000" scaled="1"/>
                </a:gradFill>
                <a:effectLst/>
                <a:uLnTx/>
                <a:uFillTx/>
                <a:latin typeface="Impact"/>
                <a:ea typeface="+mn-ea"/>
                <a:cs typeface="+mn-cs"/>
              </a:rPr>
              <a:t>and Mr. Leon Schram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0" cap="none" spc="0" normalizeH="0" baseline="0" noProof="0" dirty="0">
                <a:ln w="9525">
                  <a:round/>
                  <a:headEnd/>
                  <a:tailEnd/>
                </a:ln>
                <a:gradFill rotWithShape="1">
                  <a:gsLst>
                    <a:gs pos="0">
                      <a:srgbClr val="FFE701"/>
                    </a:gs>
                    <a:gs pos="100000">
                      <a:srgbClr val="FE3E02"/>
                    </a:gs>
                  </a:gsLst>
                  <a:lin ang="5400000" scaled="1"/>
                </a:gradFill>
                <a:effectLst/>
                <a:uLnTx/>
                <a:uFillTx/>
                <a:latin typeface="Impact"/>
                <a:ea typeface="+mn-ea"/>
                <a:cs typeface="+mn-cs"/>
              </a:rPr>
              <a:t>Authors of Exposure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0" cap="none" spc="0" normalizeH="0" baseline="0" noProof="0" dirty="0">
                <a:ln w="9525">
                  <a:round/>
                  <a:headEnd/>
                  <a:tailEnd/>
                </a:ln>
                <a:gradFill rotWithShape="1">
                  <a:gsLst>
                    <a:gs pos="0">
                      <a:srgbClr val="FFE701"/>
                    </a:gs>
                    <a:gs pos="100000">
                      <a:srgbClr val="FE3E02"/>
                    </a:gs>
                  </a:gsLst>
                  <a:lin ang="5400000" scaled="1"/>
                </a:gradFill>
                <a:effectLst/>
                <a:uLnTx/>
                <a:uFillTx/>
                <a:latin typeface="Impact"/>
                <a:ea typeface="+mn-ea"/>
                <a:cs typeface="+mn-cs"/>
              </a:rPr>
              <a:t>Computer Science</a:t>
            </a:r>
          </a:p>
        </p:txBody>
      </p:sp>
      <p:sp>
        <p:nvSpPr>
          <p:cNvPr id="10" name="WordArt 7"/>
          <p:cNvSpPr>
            <a:spLocks noChangeArrowheads="1" noChangeShapeType="1" noTextEdit="1"/>
          </p:cNvSpPr>
          <p:nvPr/>
        </p:nvSpPr>
        <p:spPr bwMode="auto">
          <a:xfrm>
            <a:off x="371475" y="3581400"/>
            <a:ext cx="8401050" cy="1104900"/>
          </a:xfrm>
          <a:prstGeom prst="rect">
            <a:avLst/>
          </a:prstGeom>
        </p:spPr>
        <p:txBody>
          <a:bodyPr wrap="none"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0" cap="none" spc="0" normalizeH="0" baseline="0" noProof="0" dirty="0">
                <a:ln w="9525">
                  <a:solidFill>
                    <a:srgbClr val="000000"/>
                  </a:solidFill>
                  <a:round/>
                  <a:headEnd/>
                  <a:tailEnd/>
                </a:ln>
                <a:solidFill>
                  <a:srgbClr val="FFFFFF"/>
                </a:solidFill>
                <a:effectLst/>
                <a:uLnTx/>
                <a:uFillTx/>
                <a:latin typeface="Arial Black"/>
                <a:ea typeface="+mn-ea"/>
                <a:cs typeface="+mn-cs"/>
              </a:rPr>
              <a:t>More Graphics: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0" cap="none" spc="0" normalizeH="0" baseline="0" noProof="0" dirty="0">
                <a:ln w="9525">
                  <a:solidFill>
                    <a:srgbClr val="000000"/>
                  </a:solidFill>
                  <a:round/>
                  <a:headEnd/>
                  <a:tailEnd/>
                </a:ln>
                <a:solidFill>
                  <a:srgbClr val="FFFFFF"/>
                </a:solidFill>
                <a:effectLst/>
                <a:uLnTx/>
                <a:uFillTx/>
                <a:latin typeface="Arial Black"/>
                <a:ea typeface="+mn-ea"/>
                <a:cs typeface="+mn-cs"/>
              </a:rPr>
              <a:t>Events &amp; Computer Animation</a:t>
            </a:r>
          </a:p>
        </p:txBody>
      </p:sp>
      <p:sp>
        <p:nvSpPr>
          <p:cNvPr id="11" name="WordArt 6"/>
          <p:cNvSpPr>
            <a:spLocks noChangeArrowheads="1" noChangeShapeType="1" noTextEdit="1"/>
          </p:cNvSpPr>
          <p:nvPr/>
        </p:nvSpPr>
        <p:spPr bwMode="auto">
          <a:xfrm>
            <a:off x="685800" y="1600200"/>
            <a:ext cx="8077200" cy="1828800"/>
          </a:xfrm>
          <a:prstGeom prst="rect">
            <a:avLst/>
          </a:prstGeom>
        </p:spPr>
        <p:txBody>
          <a:bodyPr wrap="none" fromWordArt="1">
            <a:prstTxWarp prst="textPlain">
              <a:avLst>
                <a:gd name="adj" fmla="val 50000"/>
              </a:avLst>
            </a:prstTxWarp>
            <a:scene3d>
              <a:camera prst="legacyPerspectiveBottomRight">
                <a:rot lat="0" lon="21239990" rev="0"/>
              </a:camera>
              <a:lightRig rig="legacyHarsh3" dir="l"/>
            </a:scene3d>
            <a:sp3d extrusionH="430200" prstMaterial="legacyMatte">
              <a:extrusionClr>
                <a:srgbClr val="C0C0C0"/>
              </a:extrusionClr>
            </a:sp3d>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0" cap="none" spc="0" normalizeH="0" baseline="0" noProof="0" dirty="0">
                <a:ln w="9525">
                  <a:round/>
                  <a:headEnd/>
                  <a:tailEnd/>
                </a:ln>
                <a:gradFill rotWithShape="1">
                  <a:gsLst>
                    <a:gs pos="0">
                      <a:srgbClr val="DCEBF5"/>
                    </a:gs>
                    <a:gs pos="8000">
                      <a:srgbClr val="83A7C3"/>
                    </a:gs>
                    <a:gs pos="13000">
                      <a:srgbClr val="768FB9"/>
                    </a:gs>
                    <a:gs pos="21001">
                      <a:srgbClr val="83A7C3"/>
                    </a:gs>
                    <a:gs pos="52000">
                      <a:srgbClr val="FFFFFF"/>
                    </a:gs>
                    <a:gs pos="56000">
                      <a:srgbClr val="9C6563"/>
                    </a:gs>
                    <a:gs pos="58000">
                      <a:srgbClr val="80302D"/>
                    </a:gs>
                    <a:gs pos="71001">
                      <a:srgbClr val="C0524E"/>
                    </a:gs>
                    <a:gs pos="94000">
                      <a:srgbClr val="EBDAD4"/>
                    </a:gs>
                    <a:gs pos="100000">
                      <a:srgbClr val="55261C"/>
                    </a:gs>
                  </a:gsLst>
                  <a:lin ang="5400000" scaled="1"/>
                </a:gradFill>
                <a:effectLst/>
                <a:uLnTx/>
                <a:uFillTx/>
                <a:latin typeface="Arial Black"/>
                <a:ea typeface="+mn-ea"/>
                <a:cs typeface="+mn-cs"/>
              </a:rPr>
              <a:t>Chapter 18 Slides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158ED-1482-4ADF-976E-1024B264A578}"/>
              </a:ext>
            </a:extLst>
          </p:cNvPr>
          <p:cNvPicPr>
            <a:picLocks/>
          </p:cNvPicPr>
          <p:nvPr/>
        </p:nvPicPr>
        <p:blipFill rotWithShape="1">
          <a:blip r:embed="rId2"/>
          <a:srcRect l="9666" t="14372" r="10592" b="4379"/>
          <a:stretch/>
        </p:blipFill>
        <p:spPr>
          <a:xfrm>
            <a:off x="182880" y="182880"/>
            <a:ext cx="8778240" cy="6492240"/>
          </a:xfrm>
          <a:prstGeom prst="rect">
            <a:avLst/>
          </a:prstGeom>
          <a:ln w="152400">
            <a:solidFill>
              <a:srgbClr val="FFFF99"/>
            </a:solidFill>
            <a:miter lim="800000"/>
          </a:ln>
        </p:spPr>
      </p:pic>
    </p:spTree>
    <p:extLst>
      <p:ext uri="{BB962C8B-B14F-4D97-AF65-F5344CB8AC3E}">
        <p14:creationId xmlns:p14="http://schemas.microsoft.com/office/powerpoint/2010/main" val="25319348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C058BA-8C40-48A3-B7C2-3191E1D268F5}"/>
              </a:ext>
            </a:extLst>
          </p:cNvPr>
          <p:cNvPicPr>
            <a:picLocks noChangeAspect="1"/>
          </p:cNvPicPr>
          <p:nvPr/>
        </p:nvPicPr>
        <p:blipFill rotWithShape="1">
          <a:blip r:embed="rId2"/>
          <a:srcRect l="20394" t="25001" r="20116" b="7222"/>
          <a:stretch/>
        </p:blipFill>
        <p:spPr>
          <a:xfrm>
            <a:off x="182875" y="182880"/>
            <a:ext cx="6072372" cy="6492240"/>
          </a:xfrm>
          <a:prstGeom prst="rect">
            <a:avLst/>
          </a:prstGeom>
          <a:ln w="152400">
            <a:solidFill>
              <a:srgbClr val="FFFF99"/>
            </a:solidFill>
            <a:miter lim="800000"/>
          </a:ln>
        </p:spPr>
      </p:pic>
      <p:pic>
        <p:nvPicPr>
          <p:cNvPr id="33795" name="Picture 3" descr="C:\Users\JohnSchram\AppData\Local\Microsoft\Windows\Temporary Internet Files\Content.IE5\CET67MTU\imagenes_navidad,christmas,transparente_(3)[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52400"/>
            <a:ext cx="231648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0855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DC9148-30A0-422F-AA2C-A23555392057}"/>
              </a:ext>
            </a:extLst>
          </p:cNvPr>
          <p:cNvPicPr>
            <a:picLocks noChangeAspect="1"/>
          </p:cNvPicPr>
          <p:nvPr/>
        </p:nvPicPr>
        <p:blipFill rotWithShape="1">
          <a:blip r:embed="rId2"/>
          <a:srcRect l="20394" t="25001" r="20116" b="7222"/>
          <a:stretch/>
        </p:blipFill>
        <p:spPr>
          <a:xfrm>
            <a:off x="182875" y="182880"/>
            <a:ext cx="6072372" cy="6492240"/>
          </a:xfrm>
          <a:prstGeom prst="rect">
            <a:avLst/>
          </a:prstGeom>
          <a:ln w="152400">
            <a:solidFill>
              <a:srgbClr val="FFFF99"/>
            </a:solidFill>
            <a:miter lim="800000"/>
          </a:ln>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8377" y="2969030"/>
            <a:ext cx="5485623" cy="3126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3886200" y="4672861"/>
            <a:ext cx="4572000" cy="0"/>
          </a:xfrm>
          <a:prstGeom prst="straightConnector1">
            <a:avLst/>
          </a:prstGeom>
          <a:ln w="38100">
            <a:solidFill>
              <a:schemeClr val="tx1"/>
            </a:solidFill>
            <a:prstDash val="lgDash"/>
            <a:tailEnd type="arrow"/>
          </a:ln>
        </p:spPr>
        <p:style>
          <a:lnRef idx="1">
            <a:schemeClr val="accent1"/>
          </a:lnRef>
          <a:fillRef idx="0">
            <a:schemeClr val="accent1"/>
          </a:fillRef>
          <a:effectRef idx="0">
            <a:schemeClr val="accent1"/>
          </a:effectRef>
          <a:fontRef idx="minor">
            <a:schemeClr val="tx1"/>
          </a:fontRef>
        </p:style>
      </p:cxnSp>
      <p:pic>
        <p:nvPicPr>
          <p:cNvPr id="33795" name="Picture 3" descr="C:\Users\JohnSchram\AppData\Local\Microsoft\Windows\Temporary Internet Files\Content.IE5\CET67MTU\imagenes_navidad,christmas,transparente_(3)[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152400"/>
            <a:ext cx="231648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93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314" t="8680" r="19615" b="5485"/>
          <a:stretch/>
        </p:blipFill>
        <p:spPr bwMode="auto">
          <a:xfrm>
            <a:off x="182880" y="182880"/>
            <a:ext cx="6215884"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2" descr="C:\Users\JohnSchram\AppData\Local\Microsoft\Windows\Temporary Internet Files\Content.IE5\FN6LX9AJ\138618185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30480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1788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314" t="8680" r="19615" b="5485"/>
          <a:stretch/>
        </p:blipFill>
        <p:spPr bwMode="auto">
          <a:xfrm>
            <a:off x="182880" y="182880"/>
            <a:ext cx="6215884"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280334"/>
            <a:ext cx="4648200" cy="2649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a:off x="4648200" y="4690872"/>
            <a:ext cx="4114800" cy="0"/>
          </a:xfrm>
          <a:prstGeom prst="straightConnector1">
            <a:avLst/>
          </a:prstGeom>
          <a:ln w="38100">
            <a:solidFill>
              <a:schemeClr val="tx1"/>
            </a:solidFill>
            <a:prstDash val="lgDash"/>
            <a:tailEnd type="arrow"/>
          </a:ln>
        </p:spPr>
        <p:style>
          <a:lnRef idx="1">
            <a:schemeClr val="accent1"/>
          </a:lnRef>
          <a:fillRef idx="0">
            <a:schemeClr val="accent1"/>
          </a:fillRef>
          <a:effectRef idx="0">
            <a:schemeClr val="accent1"/>
          </a:effectRef>
          <a:fontRef idx="minor">
            <a:schemeClr val="tx1"/>
          </a:fontRef>
        </p:style>
      </p:cxnSp>
      <p:pic>
        <p:nvPicPr>
          <p:cNvPr id="11" name="Picture 2" descr="C:\Users\JohnSchram\AppData\Local\Microsoft\Windows\Temporary Internet Files\Content.IE5\FN6LX9AJ\138618185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0480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02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0" y="-4762"/>
            <a:ext cx="9144000" cy="1595024"/>
          </a:xfrm>
        </p:spPr>
        <p:txBody>
          <a:bodyPr/>
          <a:lstStyle/>
          <a:p>
            <a:pPr eaLnBrk="1" hangingPunct="1"/>
            <a:r>
              <a:rPr lang="en-US" sz="4800" b="1" dirty="0">
                <a:solidFill>
                  <a:schemeClr val="tx1"/>
                </a:solidFill>
                <a:latin typeface="Arial" panose="020B0604020202020204" pitchFamily="34" charset="0"/>
                <a:cs typeface="Arial" panose="020B0604020202020204" pitchFamily="34" charset="0"/>
              </a:rPr>
              <a:t>Draw-And-Redraw Animation </a:t>
            </a:r>
            <a:br>
              <a:rPr lang="en-US" sz="4800" b="1" dirty="0">
                <a:solidFill>
                  <a:schemeClr val="tx1"/>
                </a:solidFill>
                <a:latin typeface="Arial" panose="020B0604020202020204" pitchFamily="34" charset="0"/>
                <a:cs typeface="Arial" panose="020B0604020202020204" pitchFamily="34" charset="0"/>
              </a:rPr>
            </a:br>
            <a:r>
              <a:rPr lang="en-US" sz="4800" b="1" dirty="0">
                <a:solidFill>
                  <a:schemeClr val="tx1"/>
                </a:solidFill>
                <a:latin typeface="Arial" panose="020B0604020202020204" pitchFamily="34" charset="0"/>
                <a:cs typeface="Arial" panose="020B0604020202020204" pitchFamily="34" charset="0"/>
              </a:rPr>
              <a:t>Step-By-Step Review</a:t>
            </a:r>
          </a:p>
        </p:txBody>
      </p:sp>
      <p:sp>
        <p:nvSpPr>
          <p:cNvPr id="38915" name="Text Box 3"/>
          <p:cNvSpPr txBox="1">
            <a:spLocks noChangeArrowheads="1"/>
          </p:cNvSpPr>
          <p:nvPr/>
        </p:nvSpPr>
        <p:spPr bwMode="auto">
          <a:xfrm>
            <a:off x="91440" y="1600200"/>
            <a:ext cx="8961120" cy="5139869"/>
          </a:xfrm>
          <a:prstGeom prst="rect">
            <a:avLst/>
          </a:prstGeom>
          <a:solidFill>
            <a:srgbClr val="00FFCC"/>
          </a:solidFill>
          <a:ln w="57150">
            <a:solidFill>
              <a:schemeClr val="tx1"/>
            </a:solidFill>
            <a:miter lim="800000"/>
            <a:headEnd/>
            <a:tailEnd/>
          </a:ln>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61963" algn="l"/>
              </a:tabLst>
              <a:defRPr/>
            </a:pPr>
            <a:r>
              <a:rPr kumimoji="0" lang="en-US" sz="2600" b="1" i="0" u="none" strike="noStrike" kern="1200" cap="none" spc="0" normalizeH="0" baseline="0" noProof="0" dirty="0">
                <a:ln>
                  <a:noFill/>
                </a:ln>
                <a:solidFill>
                  <a:srgbClr val="000000"/>
                </a:solidFill>
                <a:effectLst/>
                <a:uLnTx/>
                <a:uFillTx/>
                <a:latin typeface="Arial" charset="0"/>
                <a:ea typeface="+mn-ea"/>
                <a:cs typeface="+mn-cs"/>
              </a:rPr>
              <a:t>1.	Clear the screen.</a:t>
            </a:r>
          </a:p>
          <a:p>
            <a:pPr marL="0" marR="0" lvl="0" indent="0" algn="l" defTabSz="914400" rtl="0" eaLnBrk="0" fontAlgn="base" latinLnBrk="0" hangingPunct="0">
              <a:lnSpc>
                <a:spcPct val="100000"/>
              </a:lnSpc>
              <a:spcBef>
                <a:spcPct val="0"/>
              </a:spcBef>
              <a:spcAft>
                <a:spcPct val="0"/>
              </a:spcAft>
              <a:buClrTx/>
              <a:buSzTx/>
              <a:buFontTx/>
              <a:buNone/>
              <a:tabLst>
                <a:tab pos="461963" algn="l"/>
              </a:tabLst>
              <a:defRPr/>
            </a:pPr>
            <a:endParaRPr kumimoji="0" lang="en-US" sz="900" b="1"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tab pos="461963" algn="l"/>
              </a:tabLst>
              <a:defRPr/>
            </a:pPr>
            <a:r>
              <a:rPr kumimoji="0" lang="en-US" sz="2600" b="1" i="0" u="none" strike="noStrike" kern="1200" cap="none" spc="0" normalizeH="0" baseline="0" noProof="0" dirty="0">
                <a:ln>
                  <a:noFill/>
                </a:ln>
                <a:solidFill>
                  <a:srgbClr val="000000"/>
                </a:solidFill>
                <a:effectLst/>
                <a:uLnTx/>
                <a:uFillTx/>
                <a:latin typeface="Arial" charset="0"/>
                <a:ea typeface="+mn-ea"/>
                <a:cs typeface="+mn-cs"/>
              </a:rPr>
              <a:t>2.	Draw the entire background</a:t>
            </a:r>
          </a:p>
          <a:p>
            <a:pPr marL="0" marR="0" lvl="0" indent="0" algn="l" defTabSz="914400" rtl="0" eaLnBrk="0" fontAlgn="base" latinLnBrk="0" hangingPunct="0">
              <a:lnSpc>
                <a:spcPct val="100000"/>
              </a:lnSpc>
              <a:spcBef>
                <a:spcPct val="0"/>
              </a:spcBef>
              <a:spcAft>
                <a:spcPct val="0"/>
              </a:spcAft>
              <a:buClrTx/>
              <a:buSzTx/>
              <a:buFontTx/>
              <a:buNone/>
              <a:tabLst>
                <a:tab pos="461963" algn="l"/>
              </a:tabLst>
              <a:defRPr/>
            </a:pPr>
            <a:r>
              <a:rPr kumimoji="0" lang="en-US" sz="2600" b="1" i="0" u="none" strike="noStrike" kern="1200" cap="none" spc="0" normalizeH="0" baseline="0" noProof="0" dirty="0">
                <a:ln>
                  <a:noFill/>
                </a:ln>
                <a:solidFill>
                  <a:srgbClr val="000000"/>
                </a:solidFill>
                <a:effectLst/>
                <a:uLnTx/>
                <a:uFillTx/>
                <a:latin typeface="Arial" charset="0"/>
                <a:ea typeface="+mn-ea"/>
                <a:cs typeface="+mn-cs"/>
              </a:rPr>
              <a:t>	(preferably by using a procedure).</a:t>
            </a:r>
          </a:p>
          <a:p>
            <a:pPr marL="0" marR="0" lvl="0" indent="0" algn="l" defTabSz="914400" rtl="0" eaLnBrk="0" fontAlgn="base" latinLnBrk="0" hangingPunct="0">
              <a:lnSpc>
                <a:spcPct val="100000"/>
              </a:lnSpc>
              <a:spcBef>
                <a:spcPct val="0"/>
              </a:spcBef>
              <a:spcAft>
                <a:spcPct val="0"/>
              </a:spcAft>
              <a:buClrTx/>
              <a:buSzTx/>
              <a:buFontTx/>
              <a:buNone/>
              <a:tabLst>
                <a:tab pos="461963" algn="l"/>
              </a:tabLst>
              <a:defRPr/>
            </a:pPr>
            <a:endParaRPr kumimoji="0" lang="en-US" sz="900" b="1"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tab pos="461963" algn="l"/>
              </a:tabLst>
              <a:defRPr/>
            </a:pPr>
            <a:r>
              <a:rPr kumimoji="0" lang="en-US" sz="2600" b="1" i="0" u="none" strike="noStrike" kern="1200" cap="none" spc="0" normalizeH="0" baseline="0" noProof="0" dirty="0">
                <a:ln>
                  <a:noFill/>
                </a:ln>
                <a:solidFill>
                  <a:srgbClr val="000000"/>
                </a:solidFill>
                <a:effectLst/>
                <a:uLnTx/>
                <a:uFillTx/>
                <a:latin typeface="Arial" charset="0"/>
                <a:ea typeface="+mn-ea"/>
                <a:cs typeface="+mn-cs"/>
              </a:rPr>
              <a:t>3.	Draw the foreground image.</a:t>
            </a:r>
          </a:p>
          <a:p>
            <a:pPr marL="0" marR="0" lvl="0" indent="0" algn="l" defTabSz="914400" rtl="0" eaLnBrk="0" fontAlgn="base" latinLnBrk="0" hangingPunct="0">
              <a:lnSpc>
                <a:spcPct val="100000"/>
              </a:lnSpc>
              <a:spcBef>
                <a:spcPct val="0"/>
              </a:spcBef>
              <a:spcAft>
                <a:spcPct val="0"/>
              </a:spcAft>
              <a:buClrTx/>
              <a:buSzTx/>
              <a:buFontTx/>
              <a:buNone/>
              <a:tabLst>
                <a:tab pos="461963" algn="l"/>
              </a:tabLst>
              <a:defRPr/>
            </a:pPr>
            <a:endParaRPr kumimoji="0" lang="en-US" sz="900" b="1"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tab pos="461963" algn="l"/>
              </a:tabLst>
              <a:defRPr/>
            </a:pPr>
            <a:r>
              <a:rPr kumimoji="0" lang="en-US" sz="2600" b="1" i="0" u="none" strike="noStrike" kern="1200" cap="none" spc="0" normalizeH="0" baseline="0" noProof="0" dirty="0">
                <a:ln>
                  <a:noFill/>
                </a:ln>
                <a:solidFill>
                  <a:srgbClr val="000000"/>
                </a:solidFill>
                <a:effectLst/>
                <a:uLnTx/>
                <a:uFillTx/>
                <a:latin typeface="Arial" charset="0"/>
                <a:ea typeface="+mn-ea"/>
                <a:cs typeface="+mn-cs"/>
              </a:rPr>
              <a:t>4.	Delay for a fraction of a second.</a:t>
            </a:r>
          </a:p>
          <a:p>
            <a:pPr marL="0" marR="0" lvl="0" indent="0" algn="l" defTabSz="914400" rtl="0" eaLnBrk="0" fontAlgn="base" latinLnBrk="0" hangingPunct="0">
              <a:lnSpc>
                <a:spcPct val="100000"/>
              </a:lnSpc>
              <a:spcBef>
                <a:spcPct val="0"/>
              </a:spcBef>
              <a:spcAft>
                <a:spcPct val="0"/>
              </a:spcAft>
              <a:buClrTx/>
              <a:buSzTx/>
              <a:buFontTx/>
              <a:buNone/>
              <a:tabLst>
                <a:tab pos="461963" algn="l"/>
              </a:tabLst>
              <a:defRPr/>
            </a:pPr>
            <a:endParaRPr kumimoji="0" lang="en-US" sz="900" b="1"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tab pos="461963" algn="l"/>
              </a:tabLst>
              <a:defRPr/>
            </a:pPr>
            <a:r>
              <a:rPr kumimoji="0" lang="en-US" sz="2600" b="1" i="0" u="none" strike="noStrike" kern="1200" cap="none" spc="-30" normalizeH="0" baseline="0" noProof="0" dirty="0">
                <a:ln>
                  <a:noFill/>
                </a:ln>
                <a:solidFill>
                  <a:srgbClr val="000000"/>
                </a:solidFill>
                <a:effectLst/>
                <a:uLnTx/>
                <a:uFillTx/>
                <a:latin typeface="Arial" charset="0"/>
                <a:ea typeface="+mn-ea"/>
                <a:cs typeface="+mn-cs"/>
              </a:rPr>
              <a:t>5.	Repeat this process over and over each time drawing</a:t>
            </a:r>
          </a:p>
          <a:p>
            <a:pPr marL="0" marR="0" lvl="0" indent="0" algn="l" defTabSz="914400" rtl="0" eaLnBrk="0" fontAlgn="base" latinLnBrk="0" hangingPunct="0">
              <a:lnSpc>
                <a:spcPct val="100000"/>
              </a:lnSpc>
              <a:spcBef>
                <a:spcPct val="0"/>
              </a:spcBef>
              <a:spcAft>
                <a:spcPct val="0"/>
              </a:spcAft>
              <a:buClrTx/>
              <a:buSzTx/>
              <a:buFontTx/>
              <a:buNone/>
              <a:tabLst>
                <a:tab pos="461963" algn="l"/>
              </a:tabLst>
              <a:defRPr/>
            </a:pPr>
            <a:r>
              <a:rPr kumimoji="0" lang="en-US" sz="2600" b="1" i="0" u="none" strike="noStrike" kern="1200" cap="none" spc="0" normalizeH="0" baseline="0" noProof="0" dirty="0">
                <a:ln>
                  <a:noFill/>
                </a:ln>
                <a:solidFill>
                  <a:srgbClr val="000000"/>
                </a:solidFill>
                <a:effectLst/>
                <a:uLnTx/>
                <a:uFillTx/>
                <a:latin typeface="Arial" charset="0"/>
                <a:ea typeface="+mn-ea"/>
                <a:cs typeface="+mn-cs"/>
              </a:rPr>
              <a:t>	the foreground image in a slightly different location.</a:t>
            </a:r>
          </a:p>
          <a:p>
            <a:pPr marL="0" marR="0" lvl="0" indent="0" algn="l" defTabSz="914400" rtl="0" eaLnBrk="0" fontAlgn="base" latinLnBrk="0" hangingPunct="0">
              <a:lnSpc>
                <a:spcPct val="100000"/>
              </a:lnSpc>
              <a:spcBef>
                <a:spcPct val="0"/>
              </a:spcBef>
              <a:spcAft>
                <a:spcPct val="0"/>
              </a:spcAft>
              <a:buClrTx/>
              <a:buSzTx/>
              <a:buFontTx/>
              <a:buNone/>
              <a:tabLst>
                <a:tab pos="461963" algn="l"/>
              </a:tabLst>
              <a:defRPr/>
            </a:pPr>
            <a:endParaRPr kumimoji="0" lang="en-US" sz="1400" b="1"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tab pos="461963" algn="l"/>
              </a:tabLst>
              <a:defRPr/>
            </a:pPr>
            <a:r>
              <a:rPr kumimoji="0" lang="en-US" sz="2000" b="1" i="0" u="none" strike="noStrike" kern="1200" cap="none" spc="0" normalizeH="0" baseline="0" noProof="0" dirty="0">
                <a:ln>
                  <a:noFill/>
                </a:ln>
                <a:solidFill>
                  <a:srgbClr val="000000"/>
                </a:solidFill>
                <a:effectLst/>
                <a:uLnTx/>
                <a:uFillTx/>
                <a:latin typeface="Arial" charset="0"/>
                <a:ea typeface="+mn-ea"/>
                <a:cs typeface="+mn-cs"/>
              </a:rPr>
              <a:t>This is the recommended approach for Computer Animation in our class because it solves BOTH of the problems of </a:t>
            </a:r>
            <a:r>
              <a:rPr kumimoji="0" lang="en-US" sz="2000" b="1" i="1" u="none" strike="noStrike" kern="1200" cap="none" spc="0" normalizeH="0" baseline="0" noProof="0" dirty="0">
                <a:ln>
                  <a:noFill/>
                </a:ln>
                <a:solidFill>
                  <a:srgbClr val="000000"/>
                </a:solidFill>
                <a:effectLst/>
                <a:uLnTx/>
                <a:uFillTx/>
                <a:latin typeface="Arial" charset="0"/>
                <a:ea typeface="+mn-ea"/>
                <a:cs typeface="+mn-cs"/>
              </a:rPr>
              <a:t>Draw and Erase Animation</a:t>
            </a:r>
            <a:r>
              <a:rPr kumimoji="0" lang="en-US" sz="2000" b="1" i="0" u="none" strike="noStrike" kern="1200" cap="none" spc="0" normalizeH="0" baseline="0" noProof="0" dirty="0">
                <a:ln>
                  <a:noFill/>
                </a:ln>
                <a:solidFill>
                  <a:srgbClr val="000000"/>
                </a:solidFill>
                <a:effectLst/>
                <a:uLnTx/>
                <a:uFillTx/>
                <a:latin typeface="Arial"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tab pos="461963" algn="l"/>
              </a:tabLst>
              <a:defRPr/>
            </a:pPr>
            <a:endParaRPr kumimoji="0" lang="en-US" sz="800" b="1" i="0" u="none" strike="noStrike" kern="120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AutoNum type="arabicPeriod"/>
              <a:tabLst>
                <a:tab pos="461963" algn="l"/>
              </a:tabLst>
              <a:defRPr/>
            </a:pPr>
            <a:r>
              <a:rPr kumimoji="0" lang="en-US" sz="2000" b="1" i="0" u="none" strike="noStrike" kern="1200" cap="none" spc="0" normalizeH="0" baseline="0" noProof="0" dirty="0">
                <a:ln>
                  <a:noFill/>
                </a:ln>
                <a:solidFill>
                  <a:srgbClr val="000000"/>
                </a:solidFill>
                <a:effectLst/>
                <a:uLnTx/>
                <a:uFillTx/>
                <a:latin typeface="Arial" charset="0"/>
                <a:ea typeface="+mn-ea"/>
                <a:cs typeface="+mn-cs"/>
              </a:rPr>
              <a:t>It works even if your background is not one solid color.</a:t>
            </a:r>
          </a:p>
          <a:p>
            <a:pPr marL="0" marR="0" lvl="0" indent="0" algn="l" defTabSz="914400" rtl="0" eaLnBrk="0" fontAlgn="base" latinLnBrk="0" hangingPunct="0">
              <a:lnSpc>
                <a:spcPct val="100000"/>
              </a:lnSpc>
              <a:spcBef>
                <a:spcPct val="0"/>
              </a:spcBef>
              <a:spcAft>
                <a:spcPct val="0"/>
              </a:spcAft>
              <a:buClrTx/>
              <a:buSzTx/>
              <a:buFontTx/>
              <a:buNone/>
              <a:tabLst>
                <a:tab pos="461963" algn="l"/>
              </a:tabLst>
              <a:defRPr/>
            </a:pPr>
            <a:endParaRPr kumimoji="0" lang="en-US" sz="800" b="1"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tab pos="461963" algn="l"/>
              </a:tabLst>
              <a:defRPr/>
            </a:pPr>
            <a:r>
              <a:rPr kumimoji="0" lang="en-US" sz="2000" b="1" i="0" u="none" strike="noStrike" kern="1200" cap="none" spc="0" normalizeH="0" baseline="0" noProof="0" dirty="0">
                <a:ln>
                  <a:noFill/>
                </a:ln>
                <a:solidFill>
                  <a:srgbClr val="000000"/>
                </a:solidFill>
                <a:effectLst/>
                <a:uLnTx/>
                <a:uFillTx/>
                <a:latin typeface="Arial" charset="0"/>
                <a:ea typeface="+mn-ea"/>
                <a:cs typeface="+mn-cs"/>
              </a:rPr>
              <a:t>2.	The animation will not slow down, even for complicated images.</a:t>
            </a:r>
          </a:p>
        </p:txBody>
      </p:sp>
      <p:pic>
        <p:nvPicPr>
          <p:cNvPr id="65540" name="Picture 2" descr="C:\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0800" y="1828800"/>
            <a:ext cx="2133939" cy="2179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85851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0082"/>
            </a:gs>
            <a:gs pos="30000">
              <a:srgbClr val="66008F"/>
            </a:gs>
            <a:gs pos="64999">
              <a:srgbClr val="BA0066"/>
            </a:gs>
            <a:gs pos="89999">
              <a:srgbClr val="FF0000"/>
            </a:gs>
            <a:gs pos="100000">
              <a:srgbClr val="FF8200"/>
            </a:gs>
          </a:gsLst>
          <a:lin ang="5400000"/>
        </a:gradFill>
        <a:effectLst/>
      </p:bgPr>
    </p:bg>
    <p:spTree>
      <p:nvGrpSpPr>
        <p:cNvPr id="1" name=""/>
        <p:cNvGrpSpPr/>
        <p:nvPr/>
      </p:nvGrpSpPr>
      <p:grpSpPr>
        <a:xfrm>
          <a:off x="0" y="0"/>
          <a:ext cx="0" cy="0"/>
          <a:chOff x="0" y="0"/>
          <a:chExt cx="0" cy="0"/>
        </a:xfrm>
      </p:grpSpPr>
      <p:sp>
        <p:nvSpPr>
          <p:cNvPr id="26626" name="WordArt 2"/>
          <p:cNvSpPr>
            <a:spLocks noChangeArrowheads="1" noChangeShapeType="1" noTextEdit="1"/>
          </p:cNvSpPr>
          <p:nvPr/>
        </p:nvSpPr>
        <p:spPr bwMode="auto">
          <a:xfrm>
            <a:off x="381000" y="1905000"/>
            <a:ext cx="8382000" cy="3124200"/>
          </a:xfrm>
          <a:prstGeom prst="rect">
            <a:avLst/>
          </a:prstGeom>
        </p:spPr>
        <p:txBody>
          <a:bodyPr wrap="none" fromWordArt="1">
            <a:prstTxWarp prst="textSlantUp">
              <a:avLst>
                <a:gd name="adj" fmla="val 32056"/>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0" cap="none" spc="0" normalizeH="0" baseline="0" noProof="0" dirty="0">
                <a:ln w="9525">
                  <a:solidFill>
                    <a:srgbClr val="CC99FF"/>
                  </a:solidFill>
                  <a:round/>
                  <a:headEnd/>
                  <a:tailEnd/>
                </a:ln>
                <a:gradFill rotWithShape="1">
                  <a:gsLst>
                    <a:gs pos="0">
                      <a:srgbClr val="FFFFFF"/>
                    </a:gs>
                    <a:gs pos="100000">
                      <a:srgbClr val="00FF00"/>
                    </a:gs>
                  </a:gsLst>
                  <a:lin ang="5400000" scaled="1"/>
                </a:gradFill>
                <a:effectLst>
                  <a:outerShdw dist="53882" dir="2700000" algn="ctr" rotWithShape="0">
                    <a:srgbClr val="9999FF">
                      <a:alpha val="79999"/>
                    </a:srgbClr>
                  </a:outerShdw>
                </a:effectLst>
                <a:uLnTx/>
                <a:uFillTx/>
                <a:latin typeface="Impact"/>
                <a:ea typeface="+mn-ea"/>
                <a:cs typeface="+mn-cs"/>
              </a:rPr>
              <a:t>The Last Word</a:t>
            </a:r>
          </a:p>
        </p:txBody>
      </p:sp>
      <p:sp>
        <p:nvSpPr>
          <p:cNvPr id="26628" name="WordArt 18"/>
          <p:cNvSpPr>
            <a:spLocks noChangeArrowheads="1" noChangeShapeType="1" noTextEdit="1"/>
          </p:cNvSpPr>
          <p:nvPr/>
        </p:nvSpPr>
        <p:spPr bwMode="auto">
          <a:xfrm>
            <a:off x="371475" y="457200"/>
            <a:ext cx="8391525" cy="762000"/>
          </a:xfrm>
          <a:prstGeom prst="rect">
            <a:avLst/>
          </a:prstGeom>
        </p:spPr>
        <p:txBody>
          <a:bodyPr wrap="none"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0" cap="none" spc="0" normalizeH="0" baseline="0" noProof="0" dirty="0">
                <a:ln w="9525">
                  <a:solidFill>
                    <a:srgbClr val="000000"/>
                  </a:solidFill>
                  <a:round/>
                  <a:headEnd/>
                  <a:tailEnd/>
                </a:ln>
                <a:solidFill>
                  <a:srgbClr val="FFFFFF"/>
                </a:solidFill>
                <a:effectLst/>
                <a:uLnTx/>
                <a:uFillTx/>
                <a:latin typeface="Arial Black"/>
                <a:ea typeface="+mn-ea"/>
                <a:cs typeface="+mn-cs"/>
              </a:rPr>
              <a:t>Section 18.7</a:t>
            </a:r>
          </a:p>
        </p:txBody>
      </p:sp>
    </p:spTree>
    <p:extLst>
      <p:ext uri="{BB962C8B-B14F-4D97-AF65-F5344CB8AC3E}">
        <p14:creationId xmlns:p14="http://schemas.microsoft.com/office/powerpoint/2010/main" val="38080758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0" y="-4763"/>
            <a:ext cx="9144000" cy="1757363"/>
          </a:xfrm>
        </p:spPr>
        <p:txBody>
          <a:bodyPr/>
          <a:lstStyle/>
          <a:p>
            <a:pPr eaLnBrk="1" hangingPunct="1"/>
            <a:r>
              <a:rPr lang="en-US" sz="4800" dirty="0">
                <a:solidFill>
                  <a:schemeClr val="tx1"/>
                </a:solidFill>
                <a:latin typeface="Arial Black" pitchFamily="34" charset="0"/>
              </a:rPr>
              <a:t>Programming Knowledge</a:t>
            </a:r>
            <a:br>
              <a:rPr lang="en-US" sz="4800" dirty="0">
                <a:solidFill>
                  <a:schemeClr val="tx1"/>
                </a:solidFill>
                <a:latin typeface="Arial Black" pitchFamily="34" charset="0"/>
              </a:rPr>
            </a:br>
            <a:r>
              <a:rPr lang="en-US" sz="4800" u="sng" dirty="0">
                <a:solidFill>
                  <a:schemeClr val="tx1"/>
                </a:solidFill>
                <a:latin typeface="Arial Black" pitchFamily="34" charset="0"/>
              </a:rPr>
              <a:t>Never</a:t>
            </a:r>
            <a:r>
              <a:rPr lang="en-US" sz="4800" dirty="0">
                <a:solidFill>
                  <a:schemeClr val="tx1"/>
                </a:solidFill>
                <a:latin typeface="Arial Black" pitchFamily="34" charset="0"/>
              </a:rPr>
              <a:t> Becomes Obsolete</a:t>
            </a:r>
          </a:p>
        </p:txBody>
      </p:sp>
      <p:sp>
        <p:nvSpPr>
          <p:cNvPr id="38915" name="Text Box 3"/>
          <p:cNvSpPr txBox="1">
            <a:spLocks noChangeArrowheads="1"/>
          </p:cNvSpPr>
          <p:nvPr/>
        </p:nvSpPr>
        <p:spPr bwMode="auto">
          <a:xfrm>
            <a:off x="228600" y="1876485"/>
            <a:ext cx="8686800" cy="4893647"/>
          </a:xfrm>
          <a:prstGeom prst="rect">
            <a:avLst/>
          </a:prstGeom>
          <a:solidFill>
            <a:srgbClr val="00FFCC"/>
          </a:solidFill>
          <a:ln w="57150">
            <a:solidFill>
              <a:schemeClr val="tx1"/>
            </a:solidFill>
            <a:miter lim="800000"/>
            <a:headEnd/>
            <a:tailEnd/>
          </a:ln>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charset="0"/>
                <a:ea typeface="+mn-ea"/>
                <a:cs typeface="+mn-cs"/>
              </a:rPr>
              <a:t>Some people may be concerned that with technology changing so rapidly, the programming knowledge that they have acquired in this course will soon be out of date.  While new programming languages pop up from time to time, the logic of programming has never changed.  </a:t>
            </a: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20" normalizeH="0" baseline="0" noProof="0" dirty="0">
                <a:ln>
                  <a:noFill/>
                </a:ln>
                <a:solidFill>
                  <a:srgbClr val="000000"/>
                </a:solidFill>
                <a:effectLst/>
                <a:uLnTx/>
                <a:uFillTx/>
                <a:latin typeface="Arial" charset="0"/>
                <a:ea typeface="+mn-ea"/>
                <a:cs typeface="+mn-cs"/>
              </a:rPr>
              <a:t>The next 6 programs all do the exact same thing:  </a:t>
            </a: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20" normalizeH="0" baseline="0" noProof="0" dirty="0">
                <a:ln>
                  <a:noFill/>
                </a:ln>
                <a:solidFill>
                  <a:srgbClr val="000000"/>
                </a:solidFill>
                <a:effectLst/>
                <a:uLnTx/>
                <a:uFillTx/>
                <a:latin typeface="Arial" charset="0"/>
                <a:ea typeface="+mn-ea"/>
                <a:cs typeface="+mn-cs"/>
              </a:rPr>
              <a:t>The 1</a:t>
            </a:r>
            <a:r>
              <a:rPr kumimoji="0" lang="en-US" sz="2400" b="1" i="0" u="none" strike="noStrike" kern="1200" cap="none" spc="-20" normalizeH="0" baseline="30000" noProof="0" dirty="0">
                <a:ln>
                  <a:noFill/>
                </a:ln>
                <a:solidFill>
                  <a:srgbClr val="000000"/>
                </a:solidFill>
                <a:effectLst/>
                <a:uLnTx/>
                <a:uFillTx/>
                <a:latin typeface="Arial" charset="0"/>
                <a:ea typeface="+mn-ea"/>
                <a:cs typeface="+mn-cs"/>
              </a:rPr>
              <a:t>st</a:t>
            </a:r>
            <a:r>
              <a:rPr kumimoji="0" lang="en-US" sz="2400" b="1" i="0" u="none" strike="noStrike" kern="1200" cap="none" spc="-20" normalizeH="0" baseline="0" noProof="0" dirty="0">
                <a:ln>
                  <a:noFill/>
                </a:ln>
                <a:solidFill>
                  <a:srgbClr val="000000"/>
                </a:solidFill>
                <a:effectLst/>
                <a:uLnTx/>
                <a:uFillTx/>
                <a:latin typeface="Arial" charset="0"/>
                <a:ea typeface="+mn-ea"/>
                <a:cs typeface="+mn-cs"/>
              </a:rPr>
              <a:t> is </a:t>
            </a:r>
            <a:r>
              <a:rPr kumimoji="0" lang="en-US" sz="2400" b="1" i="0" u="none" strike="noStrike" kern="1200" cap="none" spc="0" normalizeH="0" baseline="0" noProof="0" dirty="0">
                <a:ln>
                  <a:noFill/>
                </a:ln>
                <a:solidFill>
                  <a:srgbClr val="000000"/>
                </a:solidFill>
                <a:effectLst/>
                <a:uLnTx/>
                <a:uFillTx/>
                <a:latin typeface="Arial" charset="0"/>
                <a:ea typeface="+mn-ea"/>
                <a:cs typeface="+mn-cs"/>
              </a:rPr>
              <a:t>written in Python.  The 2</a:t>
            </a:r>
            <a:r>
              <a:rPr kumimoji="0" lang="en-US" sz="2400" b="1" i="0" u="none" strike="noStrike" kern="1200" cap="none" spc="0" normalizeH="0" baseline="30000" noProof="0" dirty="0">
                <a:ln>
                  <a:noFill/>
                </a:ln>
                <a:solidFill>
                  <a:srgbClr val="000000"/>
                </a:solidFill>
                <a:effectLst/>
                <a:uLnTx/>
                <a:uFillTx/>
                <a:latin typeface="Arial" charset="0"/>
                <a:ea typeface="+mn-ea"/>
                <a:cs typeface="+mn-cs"/>
              </a:rPr>
              <a:t>nd</a:t>
            </a:r>
            <a:r>
              <a:rPr kumimoji="0" lang="en-US" sz="2400" b="1" i="0" u="none" strike="noStrike" kern="1200" cap="none" spc="0" normalizeH="0" baseline="0" noProof="0" dirty="0">
                <a:ln>
                  <a:noFill/>
                </a:ln>
                <a:solidFill>
                  <a:srgbClr val="000000"/>
                </a:solidFill>
                <a:effectLst/>
                <a:uLnTx/>
                <a:uFillTx/>
                <a:latin typeface="Arial" charset="0"/>
                <a:ea typeface="+mn-ea"/>
                <a:cs typeface="+mn-cs"/>
              </a:rPr>
              <a:t> is in Java.  The 3</a:t>
            </a:r>
            <a:r>
              <a:rPr kumimoji="0" lang="en-US" sz="2400" b="1" i="0" u="none" strike="noStrike" kern="1200" cap="none" spc="0" normalizeH="0" baseline="30000" noProof="0" dirty="0">
                <a:ln>
                  <a:noFill/>
                </a:ln>
                <a:solidFill>
                  <a:srgbClr val="000000"/>
                </a:solidFill>
                <a:effectLst/>
                <a:uLnTx/>
                <a:uFillTx/>
                <a:latin typeface="Arial" charset="0"/>
                <a:ea typeface="+mn-ea"/>
                <a:cs typeface="+mn-cs"/>
              </a:rPr>
              <a:t>rd</a:t>
            </a:r>
            <a:r>
              <a:rPr kumimoji="0" lang="en-US" sz="2400" b="1" i="0" u="none" strike="noStrike" kern="1200" cap="none" spc="0" normalizeH="0" baseline="0" noProof="0" dirty="0">
                <a:ln>
                  <a:noFill/>
                </a:ln>
                <a:solidFill>
                  <a:srgbClr val="000000"/>
                </a:solidFill>
                <a:effectLst/>
                <a:uLnTx/>
                <a:uFillTx/>
                <a:latin typeface="Arial" charset="0"/>
                <a:ea typeface="+mn-ea"/>
                <a:cs typeface="+mn-cs"/>
              </a:rPr>
              <a:t> is in C++.  The 4</a:t>
            </a:r>
            <a:r>
              <a:rPr kumimoji="0" lang="en-US" sz="2400" b="1" i="0" u="none" strike="noStrike" kern="1200" cap="none" spc="0" normalizeH="0" baseline="30000" noProof="0" dirty="0">
                <a:ln>
                  <a:noFill/>
                </a:ln>
                <a:solidFill>
                  <a:srgbClr val="000000"/>
                </a:solidFill>
                <a:effectLst/>
                <a:uLnTx/>
                <a:uFillTx/>
                <a:latin typeface="Arial" charset="0"/>
                <a:ea typeface="+mn-ea"/>
                <a:cs typeface="+mn-cs"/>
              </a:rPr>
              <a:t>th</a:t>
            </a:r>
            <a:r>
              <a:rPr kumimoji="0" lang="en-US" sz="2400" b="1" i="0" u="none" strike="noStrike" kern="1200" cap="none" spc="0" normalizeH="0" baseline="0" noProof="0" dirty="0">
                <a:ln>
                  <a:noFill/>
                </a:ln>
                <a:solidFill>
                  <a:srgbClr val="000000"/>
                </a:solidFill>
                <a:effectLst/>
                <a:uLnTx/>
                <a:uFillTx/>
                <a:latin typeface="Arial" charset="0"/>
                <a:ea typeface="+mn-ea"/>
                <a:cs typeface="+mn-cs"/>
              </a:rPr>
              <a:t> is in Pascal; the 5</a:t>
            </a:r>
            <a:r>
              <a:rPr kumimoji="0" lang="en-US" sz="2400" b="1" i="0" u="none" strike="noStrike" kern="1200" cap="none" spc="0" normalizeH="0" baseline="30000" noProof="0" dirty="0">
                <a:ln>
                  <a:noFill/>
                </a:ln>
                <a:solidFill>
                  <a:srgbClr val="000000"/>
                </a:solidFill>
                <a:effectLst/>
                <a:uLnTx/>
                <a:uFillTx/>
                <a:latin typeface="Arial" charset="0"/>
                <a:ea typeface="+mn-ea"/>
                <a:cs typeface="+mn-cs"/>
              </a:rPr>
              <a:t>th</a:t>
            </a:r>
            <a:r>
              <a:rPr kumimoji="0" lang="en-US" sz="2400" b="1" i="0" u="none" strike="noStrike" kern="1200" cap="none" spc="0" normalizeH="0" baseline="0" noProof="0" dirty="0">
                <a:ln>
                  <a:noFill/>
                </a:ln>
                <a:solidFill>
                  <a:srgbClr val="000000"/>
                </a:solidFill>
                <a:effectLst/>
                <a:uLnTx/>
                <a:uFillTx/>
                <a:latin typeface="Arial" charset="0"/>
                <a:ea typeface="+mn-ea"/>
                <a:cs typeface="+mn-cs"/>
              </a:rPr>
              <a:t> is in BASIC; and the 6</a:t>
            </a:r>
            <a:r>
              <a:rPr kumimoji="0" lang="en-US" sz="2400" b="1" i="0" u="none" strike="noStrike" kern="1200" cap="none" spc="0" normalizeH="0" baseline="30000" noProof="0" dirty="0">
                <a:ln>
                  <a:noFill/>
                </a:ln>
                <a:solidFill>
                  <a:srgbClr val="000000"/>
                </a:solidFill>
                <a:effectLst/>
                <a:uLnTx/>
                <a:uFillTx/>
                <a:latin typeface="Arial" charset="0"/>
                <a:ea typeface="+mn-ea"/>
                <a:cs typeface="+mn-cs"/>
              </a:rPr>
              <a:t>th</a:t>
            </a:r>
            <a:r>
              <a:rPr kumimoji="0" lang="en-US" sz="2400" b="1" i="0" u="none" strike="noStrike" kern="1200" cap="none" spc="0" normalizeH="0" baseline="0" noProof="0" dirty="0">
                <a:ln>
                  <a:noFill/>
                </a:ln>
                <a:solidFill>
                  <a:srgbClr val="000000"/>
                </a:solidFill>
                <a:effectLst/>
                <a:uLnTx/>
                <a:uFillTx/>
                <a:latin typeface="Arial" charset="0"/>
                <a:ea typeface="+mn-ea"/>
                <a:cs typeface="+mn-cs"/>
              </a:rPr>
              <a:t> is written in VEXcode VR Blocks.  Even though you may have never seen some of </a:t>
            </a:r>
            <a:r>
              <a:rPr kumimoji="0" lang="en-US" sz="2400" b="1" i="0" u="none" strike="noStrike" kern="1200" cap="none" spc="-20" normalizeH="0" baseline="0" noProof="0" dirty="0">
                <a:ln>
                  <a:noFill/>
                </a:ln>
                <a:solidFill>
                  <a:srgbClr val="000000"/>
                </a:solidFill>
                <a:effectLst/>
                <a:uLnTx/>
                <a:uFillTx/>
                <a:latin typeface="Arial" charset="0"/>
                <a:ea typeface="+mn-ea"/>
                <a:cs typeface="+mn-cs"/>
              </a:rPr>
              <a:t>these languages before, you may be surprised how familiar these programs will look to you now that you know Python.</a:t>
            </a:r>
          </a:p>
        </p:txBody>
      </p:sp>
    </p:spTree>
    <p:extLst>
      <p:ext uri="{BB962C8B-B14F-4D97-AF65-F5344CB8AC3E}">
        <p14:creationId xmlns:p14="http://schemas.microsoft.com/office/powerpoint/2010/main" val="39413049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5842" name="Picture 2"/>
          <p:cNvPicPr>
            <a:picLocks noChangeArrowheads="1"/>
          </p:cNvPicPr>
          <p:nvPr/>
        </p:nvPicPr>
        <p:blipFill rotWithShape="1">
          <a:blip r:embed="rId2">
            <a:extLst>
              <a:ext uri="{28A0092B-C50C-407E-A947-70E740481C1C}">
                <a14:useLocalDpi xmlns:a14="http://schemas.microsoft.com/office/drawing/2010/main" val="0"/>
              </a:ext>
            </a:extLst>
          </a:blip>
          <a:srcRect l="3667" t="16764" r="6665" b="6258"/>
          <a:stretch/>
        </p:blipFill>
        <p:spPr bwMode="auto">
          <a:xfrm>
            <a:off x="182877" y="182879"/>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515781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5842" name="Picture 2"/>
          <p:cNvPicPr>
            <a:picLocks noChangeArrowheads="1"/>
          </p:cNvPicPr>
          <p:nvPr/>
        </p:nvPicPr>
        <p:blipFill rotWithShape="1">
          <a:blip r:embed="rId2">
            <a:extLst>
              <a:ext uri="{28A0092B-C50C-407E-A947-70E740481C1C}">
                <a14:useLocalDpi xmlns:a14="http://schemas.microsoft.com/office/drawing/2010/main" val="0"/>
              </a:ext>
            </a:extLst>
          </a:blip>
          <a:srcRect l="3667" t="16764" r="6665" b="6258"/>
          <a:stretch/>
        </p:blipFill>
        <p:spPr bwMode="auto">
          <a:xfrm>
            <a:off x="182877" y="182879"/>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358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749" t="12613" r="44750" b="5002"/>
          <a:stretch/>
        </p:blipFill>
        <p:spPr bwMode="auto">
          <a:xfrm>
            <a:off x="5963917" y="182879"/>
            <a:ext cx="2997200" cy="6492240"/>
          </a:xfrm>
          <a:prstGeom prst="rect">
            <a:avLst/>
          </a:prstGeom>
          <a:noFill/>
          <a:ln w="152400">
            <a:solidFill>
              <a:srgbClr val="CECEEF"/>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218276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6868" name="Picture 4"/>
          <p:cNvPicPr>
            <a:picLocks noChangeArrowheads="1"/>
          </p:cNvPicPr>
          <p:nvPr/>
        </p:nvPicPr>
        <p:blipFill rotWithShape="1">
          <a:blip r:embed="rId2">
            <a:extLst>
              <a:ext uri="{28A0092B-C50C-407E-A947-70E740481C1C}">
                <a14:useLocalDpi xmlns:a14="http://schemas.microsoft.com/office/drawing/2010/main" val="0"/>
              </a:ext>
            </a:extLst>
          </a:blip>
          <a:srcRect l="9166" t="9595" r="3750" b="6589"/>
          <a:stretch/>
        </p:blipFill>
        <p:spPr bwMode="auto">
          <a:xfrm>
            <a:off x="182878" y="182879"/>
            <a:ext cx="78638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34666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1A868E-2A5B-4677-BE37-1C2F03DF3310}"/>
              </a:ext>
            </a:extLst>
          </p:cNvPr>
          <p:cNvPicPr>
            <a:picLocks noChangeAspect="1"/>
          </p:cNvPicPr>
          <p:nvPr/>
        </p:nvPicPr>
        <p:blipFill rotWithShape="1">
          <a:blip r:embed="rId2"/>
          <a:srcRect l="9500" t="28446" r="5001" b="18388"/>
          <a:stretch/>
        </p:blipFill>
        <p:spPr>
          <a:xfrm>
            <a:off x="182880" y="182880"/>
            <a:ext cx="8778240" cy="3165642"/>
          </a:xfrm>
          <a:prstGeom prst="rect">
            <a:avLst/>
          </a:prstGeom>
          <a:ln w="152400">
            <a:solidFill>
              <a:srgbClr val="FFFF99"/>
            </a:solidFill>
            <a:miter lim="800000"/>
          </a:ln>
        </p:spPr>
      </p:pic>
      <p:pic>
        <p:nvPicPr>
          <p:cNvPr id="4" name="Picture 3">
            <a:extLst>
              <a:ext uri="{FF2B5EF4-FFF2-40B4-BE49-F238E27FC236}">
                <a16:creationId xmlns:a16="http://schemas.microsoft.com/office/drawing/2014/main" id="{FB1F965F-D399-47BB-B787-C43CAA21832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3614837"/>
            <a:ext cx="5657657" cy="3182432"/>
          </a:xfrm>
          <a:prstGeom prst="rect">
            <a:avLst/>
          </a:prstGeom>
          <a:noFill/>
          <a:ln>
            <a:noFill/>
          </a:ln>
        </p:spPr>
      </p:pic>
      <p:pic>
        <p:nvPicPr>
          <p:cNvPr id="12" name="Picture 11">
            <a:extLst>
              <a:ext uri="{FF2B5EF4-FFF2-40B4-BE49-F238E27FC236}">
                <a16:creationId xmlns:a16="http://schemas.microsoft.com/office/drawing/2014/main" id="{AB4AE03D-AD1B-4BD7-AE8E-6F8D06C348A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250"/>
          <a:stretch/>
        </p:blipFill>
        <p:spPr>
          <a:xfrm>
            <a:off x="339551" y="3616609"/>
            <a:ext cx="2632249" cy="2807732"/>
          </a:xfrm>
          <a:prstGeom prst="rect">
            <a:avLst/>
          </a:prstGeom>
        </p:spPr>
      </p:pic>
      <p:sp>
        <p:nvSpPr>
          <p:cNvPr id="13" name="TextBox 12">
            <a:extLst>
              <a:ext uri="{FF2B5EF4-FFF2-40B4-BE49-F238E27FC236}">
                <a16:creationId xmlns:a16="http://schemas.microsoft.com/office/drawing/2014/main" id="{5487E78E-0E7C-48DE-9D28-408AAB472F30}"/>
              </a:ext>
            </a:extLst>
          </p:cNvPr>
          <p:cNvSpPr txBox="1"/>
          <p:nvPr/>
        </p:nvSpPr>
        <p:spPr>
          <a:xfrm>
            <a:off x="339551" y="6424341"/>
            <a:ext cx="2286000" cy="369332"/>
          </a:xfrm>
          <a:prstGeom prst="rect">
            <a:avLst/>
          </a:prstGeom>
          <a:noFill/>
        </p:spPr>
        <p:txBody>
          <a:bodyPr wrap="square" rtlCol="0">
            <a:spAutoFit/>
          </a:bodyPr>
          <a:lstStyle/>
          <a:p>
            <a:r>
              <a:rPr lang="en-US" sz="900" dirty="0">
                <a:solidFill>
                  <a:schemeClr val="bg1"/>
                </a:solidFill>
                <a:hlinkClick r:id="rId5" tooltip="http://hardwarerecs.stackexchange.com/questions/493/best-mouse-for-3d-blender-for-users-used-to-apple-magic-mouse">
                  <a:extLst>
                    <a:ext uri="{A12FA001-AC4F-418D-AE19-62706E023703}">
                      <ahyp:hlinkClr xmlns:ahyp="http://schemas.microsoft.com/office/drawing/2018/hyperlinkcolor" val="tx"/>
                    </a:ext>
                  </a:extLst>
                </a:hlinkClick>
              </a:rPr>
              <a:t>This Photo</a:t>
            </a:r>
            <a:r>
              <a:rPr lang="en-US" sz="900" dirty="0">
                <a:solidFill>
                  <a:schemeClr val="bg1"/>
                </a:solidFill>
              </a:rPr>
              <a:t> by Unknown Author is licensed under </a:t>
            </a:r>
            <a:r>
              <a:rPr lang="en-US" sz="900" dirty="0">
                <a:solidFill>
                  <a:schemeClr val="bg1"/>
                </a:solidFill>
                <a:hlinkClick r:id="rId6" tooltip="https://creativecommons.org/licenses/by-sa/3.0/">
                  <a:extLst>
                    <a:ext uri="{A12FA001-AC4F-418D-AE19-62706E023703}">
                      <ahyp:hlinkClr xmlns:ahyp="http://schemas.microsoft.com/office/drawing/2018/hyperlinkcolor" val="tx"/>
                    </a:ext>
                  </a:extLst>
                </a:hlinkClick>
              </a:rPr>
              <a:t>CC BY-SA</a:t>
            </a:r>
            <a:endParaRPr lang="en-US" sz="900" dirty="0">
              <a:solidFill>
                <a:schemeClr val="bg1"/>
              </a:solidFill>
            </a:endParaRPr>
          </a:p>
        </p:txBody>
      </p:sp>
      <p:pic>
        <p:nvPicPr>
          <p:cNvPr id="15" name="Graphic 14" descr="Right pointing backhand index">
            <a:extLst>
              <a:ext uri="{FF2B5EF4-FFF2-40B4-BE49-F238E27FC236}">
                <a16:creationId xmlns:a16="http://schemas.microsoft.com/office/drawing/2014/main" id="{F584A57F-3ACA-4589-9B4C-AE79DCEF39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900000">
            <a:off x="572621" y="3804215"/>
            <a:ext cx="914400" cy="914400"/>
          </a:xfrm>
          <a:prstGeom prst="rect">
            <a:avLst/>
          </a:prstGeom>
        </p:spPr>
      </p:pic>
      <p:pic>
        <p:nvPicPr>
          <p:cNvPr id="16" name="Graphic 15" descr="Right pointing backhand index">
            <a:extLst>
              <a:ext uri="{FF2B5EF4-FFF2-40B4-BE49-F238E27FC236}">
                <a16:creationId xmlns:a16="http://schemas.microsoft.com/office/drawing/2014/main" id="{A6943EBA-DAE4-462A-8CCD-8FA41C8D70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500000">
            <a:off x="2018179" y="3773021"/>
            <a:ext cx="914400" cy="914400"/>
          </a:xfrm>
          <a:prstGeom prst="rect">
            <a:avLst/>
          </a:prstGeom>
        </p:spPr>
      </p:pic>
      <p:sp>
        <p:nvSpPr>
          <p:cNvPr id="17" name="TextBox 16">
            <a:extLst>
              <a:ext uri="{FF2B5EF4-FFF2-40B4-BE49-F238E27FC236}">
                <a16:creationId xmlns:a16="http://schemas.microsoft.com/office/drawing/2014/main" id="{6CA6B3C2-685D-4AAA-AD4F-F74D0D7F81FB}"/>
              </a:ext>
            </a:extLst>
          </p:cNvPr>
          <p:cNvSpPr txBox="1"/>
          <p:nvPr/>
        </p:nvSpPr>
        <p:spPr>
          <a:xfrm>
            <a:off x="339552" y="4719935"/>
            <a:ext cx="2632248" cy="461665"/>
          </a:xfrm>
          <a:prstGeom prst="rect">
            <a:avLst/>
          </a:prstGeom>
          <a:noFill/>
        </p:spPr>
        <p:txBody>
          <a:bodyPr wrap="square" rtlCol="0">
            <a:spAutoFit/>
          </a:bodyPr>
          <a:lstStyle/>
          <a:p>
            <a:r>
              <a:rPr lang="en-US" sz="2400" dirty="0"/>
              <a:t>x11                   x7</a:t>
            </a:r>
          </a:p>
        </p:txBody>
      </p:sp>
    </p:spTree>
    <p:extLst>
      <p:ext uri="{BB962C8B-B14F-4D97-AF65-F5344CB8AC3E}">
        <p14:creationId xmlns:p14="http://schemas.microsoft.com/office/powerpoint/2010/main" val="25506814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6868" name="Picture 4"/>
          <p:cNvPicPr>
            <a:picLocks noChangeArrowheads="1"/>
          </p:cNvPicPr>
          <p:nvPr/>
        </p:nvPicPr>
        <p:blipFill rotWithShape="1">
          <a:blip r:embed="rId2">
            <a:extLst>
              <a:ext uri="{28A0092B-C50C-407E-A947-70E740481C1C}">
                <a14:useLocalDpi xmlns:a14="http://schemas.microsoft.com/office/drawing/2010/main" val="0"/>
              </a:ext>
            </a:extLst>
          </a:blip>
          <a:srcRect l="9166" t="9595" r="3750" b="6589"/>
          <a:stretch/>
        </p:blipFill>
        <p:spPr bwMode="auto">
          <a:xfrm>
            <a:off x="182878" y="182879"/>
            <a:ext cx="78638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3497" t="21329" r="22364" b="11558"/>
          <a:stretch/>
        </p:blipFill>
        <p:spPr bwMode="auto">
          <a:xfrm>
            <a:off x="6080757" y="182880"/>
            <a:ext cx="2880360" cy="6492240"/>
          </a:xfrm>
          <a:prstGeom prst="rect">
            <a:avLst/>
          </a:prstGeom>
          <a:noFill/>
          <a:ln w="152400">
            <a:solidFill>
              <a:srgbClr val="CECEEF"/>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828371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C:\Users\JohnSchram\Desktop\pics\LastWord03Program2.bmp"/>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p:spPr>
      </p:pic>
    </p:spTree>
    <p:extLst>
      <p:ext uri="{BB962C8B-B14F-4D97-AF65-F5344CB8AC3E}">
        <p14:creationId xmlns:p14="http://schemas.microsoft.com/office/powerpoint/2010/main" val="42390993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C:\Users\JohnSchram\Desktop\pics\LastWord03Program2.bmp"/>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291" y="0"/>
            <a:ext cx="4438709" cy="6858000"/>
          </a:xfrm>
          <a:prstGeom prst="rect">
            <a:avLst/>
          </a:prstGeom>
        </p:spPr>
      </p:pic>
    </p:spTree>
    <p:extLst>
      <p:ext uri="{BB962C8B-B14F-4D97-AF65-F5344CB8AC3E}">
        <p14:creationId xmlns:p14="http://schemas.microsoft.com/office/powerpoint/2010/main" val="13284030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C:\Users\JohnSchram\Desktop\pics\LastWord04Program2.bmp"/>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p:spPr>
      </p:pic>
      <p:grpSp>
        <p:nvGrpSpPr>
          <p:cNvPr id="3" name="Group 2"/>
          <p:cNvGrpSpPr/>
          <p:nvPr/>
        </p:nvGrpSpPr>
        <p:grpSpPr>
          <a:xfrm>
            <a:off x="6019799" y="2362200"/>
            <a:ext cx="3124200" cy="4495799"/>
            <a:chOff x="6019799" y="2362200"/>
            <a:chExt cx="3124200" cy="4495799"/>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2362200"/>
              <a:ext cx="3124199" cy="4495799"/>
            </a:xfrm>
            <a:prstGeom prst="rect">
              <a:avLst/>
            </a:prstGeom>
          </p:spPr>
        </p:pic>
        <p:pic>
          <p:nvPicPr>
            <p:cNvPr id="7" name="Picture 6" descr="C:\Users\JohnSchram\Desktop\pics\LastWord04Program2.bmp"/>
            <p:cNvPicPr/>
            <p:nvPr/>
          </p:nvPicPr>
          <p:blipFill rotWithShape="1">
            <a:blip r:embed="rId2">
              <a:extLst>
                <a:ext uri="{28A0092B-C50C-407E-A947-70E740481C1C}">
                  <a14:useLocalDpi xmlns:a14="http://schemas.microsoft.com/office/drawing/2010/main" val="0"/>
                </a:ext>
              </a:extLst>
            </a:blip>
            <a:srcRect l="1" r="73622" b="90741"/>
            <a:stretch/>
          </p:blipFill>
          <p:spPr bwMode="auto">
            <a:xfrm>
              <a:off x="6019799" y="2362200"/>
              <a:ext cx="2194560" cy="429768"/>
            </a:xfrm>
            <a:prstGeom prst="rect">
              <a:avLst/>
            </a:prstGeom>
            <a:noFill/>
            <a:ln>
              <a:noFill/>
            </a:ln>
          </p:spPr>
        </p:pic>
      </p:grpSp>
    </p:spTree>
    <p:extLst>
      <p:ext uri="{BB962C8B-B14F-4D97-AF65-F5344CB8AC3E}">
        <p14:creationId xmlns:p14="http://schemas.microsoft.com/office/powerpoint/2010/main" val="12819233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1059494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p:nvPr/>
        </p:nvPicPr>
        <p:blipFill rotWithShape="1">
          <a:blip r:embed="rId2"/>
          <a:srcRect t="14350"/>
          <a:stretch/>
        </p:blipFill>
        <p:spPr bwMode="auto">
          <a:xfrm>
            <a:off x="-1" y="-1"/>
            <a:ext cx="9144000" cy="6858000"/>
          </a:xfrm>
          <a:prstGeom prst="rect">
            <a:avLst/>
          </a:prstGeom>
          <a:ln>
            <a:noFill/>
          </a:ln>
          <a:extLst>
            <a:ext uri="{53640926-AAD7-44D8-BBD7-CCE9431645EC}">
              <a14:shadowObscured xmlns:a14="http://schemas.microsoft.com/office/drawing/2010/main"/>
            </a:ext>
          </a:extLst>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7364" t="53777" r="8374" b="24000"/>
          <a:stretch/>
        </p:blipFill>
        <p:spPr>
          <a:xfrm>
            <a:off x="4343400" y="1600201"/>
            <a:ext cx="4126519" cy="1828798"/>
          </a:xfrm>
          <a:prstGeom prst="rect">
            <a:avLst/>
          </a:prstGeom>
        </p:spPr>
      </p:pic>
    </p:spTree>
    <p:extLst>
      <p:ext uri="{BB962C8B-B14F-4D97-AF65-F5344CB8AC3E}">
        <p14:creationId xmlns:p14="http://schemas.microsoft.com/office/powerpoint/2010/main" val="9059329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A211EE4-DDF6-4319-B024-0BA6DA024CE5}"/>
              </a:ext>
            </a:extLst>
          </p:cNvPr>
          <p:cNvGrpSpPr/>
          <p:nvPr/>
        </p:nvGrpSpPr>
        <p:grpSpPr>
          <a:xfrm>
            <a:off x="0" y="0"/>
            <a:ext cx="9144000" cy="6858000"/>
            <a:chOff x="0" y="0"/>
            <a:chExt cx="9144000" cy="6858000"/>
          </a:xfrm>
        </p:grpSpPr>
        <p:grpSp>
          <p:nvGrpSpPr>
            <p:cNvPr id="6" name="Group 5">
              <a:extLst>
                <a:ext uri="{FF2B5EF4-FFF2-40B4-BE49-F238E27FC236}">
                  <a16:creationId xmlns:a16="http://schemas.microsoft.com/office/drawing/2014/main" id="{1BD9A92C-55D5-40C0-AEDC-BBBF426245B1}"/>
                </a:ext>
              </a:extLst>
            </p:cNvPr>
            <p:cNvGrpSpPr/>
            <p:nvPr/>
          </p:nvGrpSpPr>
          <p:grpSpPr>
            <a:xfrm>
              <a:off x="0" y="0"/>
              <a:ext cx="9144000" cy="6858000"/>
              <a:chOff x="0" y="0"/>
              <a:chExt cx="9144000" cy="6858000"/>
            </a:xfrm>
          </p:grpSpPr>
          <p:grpSp>
            <p:nvGrpSpPr>
              <p:cNvPr id="5" name="Group 4">
                <a:extLst>
                  <a:ext uri="{FF2B5EF4-FFF2-40B4-BE49-F238E27FC236}">
                    <a16:creationId xmlns:a16="http://schemas.microsoft.com/office/drawing/2014/main" id="{72B815C0-C943-438C-B667-563C7307630D}"/>
                  </a:ext>
                </a:extLst>
              </p:cNvPr>
              <p:cNvGrpSpPr/>
              <p:nvPr/>
            </p:nvGrpSpPr>
            <p:grpSpPr>
              <a:xfrm>
                <a:off x="0" y="0"/>
                <a:ext cx="9144000" cy="6858000"/>
                <a:chOff x="0" y="0"/>
                <a:chExt cx="9144000" cy="6858000"/>
              </a:xfrm>
            </p:grpSpPr>
            <p:pic>
              <p:nvPicPr>
                <p:cNvPr id="2" name="Picture 1">
                  <a:extLst>
                    <a:ext uri="{FF2B5EF4-FFF2-40B4-BE49-F238E27FC236}">
                      <a16:creationId xmlns:a16="http://schemas.microsoft.com/office/drawing/2014/main" id="{FD6FD96E-9C02-476F-B3FA-00731C7B5A45}"/>
                    </a:ext>
                  </a:extLst>
                </p:cNvPr>
                <p:cNvPicPr>
                  <a:picLocks noChangeAspect="1"/>
                </p:cNvPicPr>
                <p:nvPr/>
              </p:nvPicPr>
              <p:blipFill rotWithShape="1">
                <a:blip r:embed="rId2"/>
                <a:srcRect t="8207" b="27778"/>
                <a:stretch/>
              </p:blipFill>
              <p:spPr>
                <a:xfrm>
                  <a:off x="0" y="0"/>
                  <a:ext cx="9144000" cy="6858000"/>
                </a:xfrm>
                <a:prstGeom prst="rect">
                  <a:avLst/>
                </a:prstGeom>
              </p:spPr>
            </p:pic>
            <p:pic>
              <p:nvPicPr>
                <p:cNvPr id="3" name="Picture 2">
                  <a:extLst>
                    <a:ext uri="{FF2B5EF4-FFF2-40B4-BE49-F238E27FC236}">
                      <a16:creationId xmlns:a16="http://schemas.microsoft.com/office/drawing/2014/main" id="{6F91B62E-D4A6-43DB-BEBD-5A731092C3A4}"/>
                    </a:ext>
                  </a:extLst>
                </p:cNvPr>
                <p:cNvPicPr>
                  <a:picLocks noChangeAspect="1"/>
                </p:cNvPicPr>
                <p:nvPr/>
              </p:nvPicPr>
              <p:blipFill rotWithShape="1">
                <a:blip r:embed="rId2"/>
                <a:srcRect l="57811" t="57778"/>
                <a:stretch/>
              </p:blipFill>
              <p:spPr>
                <a:xfrm>
                  <a:off x="5286203" y="2334722"/>
                  <a:ext cx="3857797" cy="4523278"/>
                </a:xfrm>
                <a:prstGeom prst="rect">
                  <a:avLst/>
                </a:prstGeom>
              </p:spPr>
            </p:pic>
          </p:grpSp>
          <p:pic>
            <p:nvPicPr>
              <p:cNvPr id="4" name="Picture 3">
                <a:extLst>
                  <a:ext uri="{FF2B5EF4-FFF2-40B4-BE49-F238E27FC236}">
                    <a16:creationId xmlns:a16="http://schemas.microsoft.com/office/drawing/2014/main" id="{EE8C4BAF-3509-48E4-93AD-DFB0C3D3F829}"/>
                  </a:ext>
                </a:extLst>
              </p:cNvPr>
              <p:cNvPicPr>
                <a:picLocks noChangeAspect="1"/>
              </p:cNvPicPr>
              <p:nvPr/>
            </p:nvPicPr>
            <p:blipFill rotWithShape="1">
              <a:blip r:embed="rId3"/>
              <a:srcRect l="30861" t="83735" r="39793" b="10724"/>
              <a:stretch/>
            </p:blipFill>
            <p:spPr>
              <a:xfrm>
                <a:off x="1066800" y="1627632"/>
                <a:ext cx="1152144" cy="172776"/>
              </a:xfrm>
              <a:prstGeom prst="rect">
                <a:avLst/>
              </a:prstGeom>
            </p:spPr>
          </p:pic>
        </p:grpSp>
        <p:pic>
          <p:nvPicPr>
            <p:cNvPr id="7" name="Picture 6">
              <a:extLst>
                <a:ext uri="{FF2B5EF4-FFF2-40B4-BE49-F238E27FC236}">
                  <a16:creationId xmlns:a16="http://schemas.microsoft.com/office/drawing/2014/main" id="{4768D70C-18DB-45EC-8553-B1F368E3C10E}"/>
                </a:ext>
              </a:extLst>
            </p:cNvPr>
            <p:cNvPicPr>
              <a:picLocks noChangeAspect="1"/>
            </p:cNvPicPr>
            <p:nvPr/>
          </p:nvPicPr>
          <p:blipFill rotWithShape="1">
            <a:blip r:embed="rId4"/>
            <a:srcRect l="63334" t="31096" r="18333" b="58592"/>
            <a:stretch/>
          </p:blipFill>
          <p:spPr>
            <a:xfrm>
              <a:off x="3855720" y="54864"/>
              <a:ext cx="1325880" cy="361605"/>
            </a:xfrm>
            <a:prstGeom prst="rect">
              <a:avLst/>
            </a:prstGeom>
          </p:spPr>
        </p:pic>
      </p:grpSp>
      <p:pic>
        <p:nvPicPr>
          <p:cNvPr id="9" name="Picture 8">
            <a:extLst>
              <a:ext uri="{FF2B5EF4-FFF2-40B4-BE49-F238E27FC236}">
                <a16:creationId xmlns:a16="http://schemas.microsoft.com/office/drawing/2014/main" id="{E99073EC-9207-4A83-A4BD-486A6867AC58}"/>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0400" y="3886200"/>
            <a:ext cx="1853442" cy="1405818"/>
          </a:xfrm>
          <a:prstGeom prst="rect">
            <a:avLst/>
          </a:prstGeom>
        </p:spPr>
      </p:pic>
    </p:spTree>
    <p:extLst>
      <p:ext uri="{BB962C8B-B14F-4D97-AF65-F5344CB8AC3E}">
        <p14:creationId xmlns:p14="http://schemas.microsoft.com/office/powerpoint/2010/main" val="1993959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0082"/>
            </a:gs>
            <a:gs pos="30000">
              <a:srgbClr val="66008F"/>
            </a:gs>
            <a:gs pos="64999">
              <a:srgbClr val="BA0066"/>
            </a:gs>
            <a:gs pos="89999">
              <a:srgbClr val="FF0000"/>
            </a:gs>
            <a:gs pos="100000">
              <a:srgbClr val="FF8200"/>
            </a:gs>
          </a:gsLst>
          <a:lin ang="5400000"/>
        </a:gradFill>
        <a:effectLst/>
      </p:bgPr>
    </p:bg>
    <p:spTree>
      <p:nvGrpSpPr>
        <p:cNvPr id="1" name=""/>
        <p:cNvGrpSpPr/>
        <p:nvPr/>
      </p:nvGrpSpPr>
      <p:grpSpPr>
        <a:xfrm>
          <a:off x="0" y="0"/>
          <a:ext cx="0" cy="0"/>
          <a:chOff x="0" y="0"/>
          <a:chExt cx="0" cy="0"/>
        </a:xfrm>
      </p:grpSpPr>
      <p:sp>
        <p:nvSpPr>
          <p:cNvPr id="5" name="WordArt 2"/>
          <p:cNvSpPr>
            <a:spLocks noChangeArrowheads="1" noChangeShapeType="1" noTextEdit="1"/>
          </p:cNvSpPr>
          <p:nvPr/>
        </p:nvSpPr>
        <p:spPr bwMode="auto">
          <a:xfrm>
            <a:off x="457200" y="609600"/>
            <a:ext cx="8229600" cy="3124200"/>
          </a:xfrm>
          <a:prstGeom prst="rect">
            <a:avLst/>
          </a:prstGeom>
        </p:spPr>
        <p:txBody>
          <a:bodyPr wrap="none" fromWordArt="1">
            <a:prstTxWarp prst="textSlantUp">
              <a:avLst>
                <a:gd name="adj" fmla="val 32056"/>
              </a:avLst>
            </a:prstTxWarp>
          </a:bodyPr>
          <a:lstStyle/>
          <a:p>
            <a:pPr algn="ctr"/>
            <a:r>
              <a:rPr lang="en-US" sz="3600" kern="10" dirty="0">
                <a:ln w="9525">
                  <a:solidFill>
                    <a:srgbClr val="CC99FF"/>
                  </a:solidFill>
                  <a:round/>
                  <a:headEnd/>
                  <a:tailEnd/>
                </a:ln>
                <a:gradFill rotWithShape="1">
                  <a:gsLst>
                    <a:gs pos="0">
                      <a:schemeClr val="bg1"/>
                    </a:gs>
                    <a:gs pos="100000">
                      <a:srgbClr val="00FF00"/>
                    </a:gs>
                  </a:gsLst>
                  <a:lin ang="5400000" scaled="1"/>
                </a:gradFill>
                <a:effectLst>
                  <a:outerShdw dist="53882" dir="2700000" algn="ctr" rotWithShape="0">
                    <a:srgbClr val="9999FF">
                      <a:alpha val="79999"/>
                    </a:srgbClr>
                  </a:outerShdw>
                </a:effectLst>
                <a:latin typeface="Impact"/>
              </a:rPr>
              <a:t>Determining the</a:t>
            </a:r>
          </a:p>
        </p:txBody>
      </p:sp>
      <p:sp>
        <p:nvSpPr>
          <p:cNvPr id="6" name="WordArt 3"/>
          <p:cNvSpPr>
            <a:spLocks noChangeArrowheads="1" noChangeShapeType="1" noTextEdit="1"/>
          </p:cNvSpPr>
          <p:nvPr/>
        </p:nvSpPr>
        <p:spPr bwMode="auto">
          <a:xfrm>
            <a:off x="457200" y="3124200"/>
            <a:ext cx="8229600" cy="3124200"/>
          </a:xfrm>
          <a:prstGeom prst="rect">
            <a:avLst/>
          </a:prstGeom>
        </p:spPr>
        <p:txBody>
          <a:bodyPr wrap="none" fromWordArt="1">
            <a:prstTxWarp prst="textSlantUp">
              <a:avLst>
                <a:gd name="adj" fmla="val 32056"/>
              </a:avLst>
            </a:prstTxWarp>
          </a:bodyPr>
          <a:lstStyle/>
          <a:p>
            <a:pPr algn="ctr"/>
            <a:r>
              <a:rPr lang="en-US" sz="3600" kern="10" dirty="0">
                <a:ln w="9525">
                  <a:solidFill>
                    <a:srgbClr val="CC99FF"/>
                  </a:solidFill>
                  <a:round/>
                  <a:headEnd/>
                  <a:tailEnd/>
                </a:ln>
                <a:gradFill rotWithShape="1">
                  <a:gsLst>
                    <a:gs pos="0">
                      <a:schemeClr val="bg1"/>
                    </a:gs>
                    <a:gs pos="100000">
                      <a:srgbClr val="00FF00"/>
                    </a:gs>
                  </a:gsLst>
                  <a:lin ang="5400000" scaled="1"/>
                </a:gradFill>
                <a:effectLst>
                  <a:outerShdw dist="53882" dir="2700000" algn="ctr" rotWithShape="0">
                    <a:srgbClr val="9999FF">
                      <a:alpha val="79999"/>
                    </a:srgbClr>
                  </a:outerShdw>
                </a:effectLst>
                <a:latin typeface="Impact"/>
              </a:rPr>
              <a:t>Operating System</a:t>
            </a:r>
          </a:p>
        </p:txBody>
      </p:sp>
    </p:spTree>
    <p:extLst>
      <p:ext uri="{BB962C8B-B14F-4D97-AF65-F5344CB8AC3E}">
        <p14:creationId xmlns:p14="http://schemas.microsoft.com/office/powerpoint/2010/main" val="2514334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551AB7-E3F9-42C2-854B-B199B643F6F7}"/>
              </a:ext>
            </a:extLst>
          </p:cNvPr>
          <p:cNvPicPr>
            <a:picLocks/>
          </p:cNvPicPr>
          <p:nvPr/>
        </p:nvPicPr>
        <p:blipFill rotWithShape="1">
          <a:blip r:embed="rId2"/>
          <a:srcRect l="9625" t="17167" r="14166" b="6977"/>
          <a:stretch/>
        </p:blipFill>
        <p:spPr>
          <a:xfrm>
            <a:off x="182880" y="182881"/>
            <a:ext cx="8778240" cy="6492240"/>
          </a:xfrm>
          <a:prstGeom prst="rect">
            <a:avLst/>
          </a:prstGeom>
          <a:ln w="152400">
            <a:solidFill>
              <a:srgbClr val="FFFF99"/>
            </a:solidFill>
            <a:miter lim="800000"/>
          </a:ln>
        </p:spPr>
      </p:pic>
    </p:spTree>
    <p:extLst>
      <p:ext uri="{BB962C8B-B14F-4D97-AF65-F5344CB8AC3E}">
        <p14:creationId xmlns:p14="http://schemas.microsoft.com/office/powerpoint/2010/main" val="1388271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0409D-C506-43E8-BD7A-F86DC3115F81}"/>
              </a:ext>
            </a:extLst>
          </p:cNvPr>
          <p:cNvPicPr>
            <a:picLocks noChangeAspect="1"/>
          </p:cNvPicPr>
          <p:nvPr/>
        </p:nvPicPr>
        <p:blipFill>
          <a:blip r:embed="rId2"/>
          <a:stretch>
            <a:fillRect/>
          </a:stretch>
        </p:blipFill>
        <p:spPr>
          <a:xfrm>
            <a:off x="2926079" y="182880"/>
            <a:ext cx="3291840" cy="2407923"/>
          </a:xfrm>
          <a:prstGeom prst="rect">
            <a:avLst/>
          </a:prstGeom>
        </p:spPr>
      </p:pic>
      <p:pic>
        <p:nvPicPr>
          <p:cNvPr id="3" name="Picture 2">
            <a:extLst>
              <a:ext uri="{FF2B5EF4-FFF2-40B4-BE49-F238E27FC236}">
                <a16:creationId xmlns:a16="http://schemas.microsoft.com/office/drawing/2014/main" id="{F861BE90-EDBB-4D68-B466-D7451BCAACD3}"/>
              </a:ext>
            </a:extLst>
          </p:cNvPr>
          <p:cNvPicPr>
            <a:picLocks noChangeAspect="1"/>
          </p:cNvPicPr>
          <p:nvPr/>
        </p:nvPicPr>
        <p:blipFill>
          <a:blip r:embed="rId3"/>
          <a:stretch>
            <a:fillRect/>
          </a:stretch>
        </p:blipFill>
        <p:spPr>
          <a:xfrm>
            <a:off x="1717656" y="2834640"/>
            <a:ext cx="5708687" cy="3840480"/>
          </a:xfrm>
          <a:prstGeom prst="rect">
            <a:avLst/>
          </a:prstGeom>
        </p:spPr>
      </p:pic>
    </p:spTree>
    <p:extLst>
      <p:ext uri="{BB962C8B-B14F-4D97-AF65-F5344CB8AC3E}">
        <p14:creationId xmlns:p14="http://schemas.microsoft.com/office/powerpoint/2010/main" val="2093989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08D241-B2E5-480E-BE64-B2EF061B9259}"/>
              </a:ext>
            </a:extLst>
          </p:cNvPr>
          <p:cNvPicPr>
            <a:picLocks noChangeAspect="1"/>
          </p:cNvPicPr>
          <p:nvPr/>
        </p:nvPicPr>
        <p:blipFill>
          <a:blip r:embed="rId2"/>
          <a:stretch>
            <a:fillRect/>
          </a:stretch>
        </p:blipFill>
        <p:spPr>
          <a:xfrm>
            <a:off x="2926079" y="182880"/>
            <a:ext cx="3291840" cy="2408368"/>
          </a:xfrm>
          <a:prstGeom prst="rect">
            <a:avLst/>
          </a:prstGeom>
        </p:spPr>
      </p:pic>
      <p:pic>
        <p:nvPicPr>
          <p:cNvPr id="3" name="Picture 2">
            <a:extLst>
              <a:ext uri="{FF2B5EF4-FFF2-40B4-BE49-F238E27FC236}">
                <a16:creationId xmlns:a16="http://schemas.microsoft.com/office/drawing/2014/main" id="{C9CF01C9-2BFA-4944-9849-28962C1295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3095" y="2834640"/>
            <a:ext cx="6817808" cy="3840480"/>
          </a:xfrm>
          <a:prstGeom prst="rect">
            <a:avLst/>
          </a:prstGeom>
        </p:spPr>
      </p:pic>
    </p:spTree>
    <p:extLst>
      <p:ext uri="{BB962C8B-B14F-4D97-AF65-F5344CB8AC3E}">
        <p14:creationId xmlns:p14="http://schemas.microsoft.com/office/powerpoint/2010/main" val="1512522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AC3D30-1627-4008-A56F-40E52726C31C}"/>
              </a:ext>
            </a:extLst>
          </p:cNvPr>
          <p:cNvPicPr>
            <a:picLocks/>
          </p:cNvPicPr>
          <p:nvPr/>
        </p:nvPicPr>
        <p:blipFill rotWithShape="1">
          <a:blip r:embed="rId2"/>
          <a:srcRect l="2415" t="15453" r="11746" b="5555"/>
          <a:stretch/>
        </p:blipFill>
        <p:spPr>
          <a:xfrm>
            <a:off x="182880" y="182881"/>
            <a:ext cx="8778240" cy="6492240"/>
          </a:xfrm>
          <a:prstGeom prst="rect">
            <a:avLst/>
          </a:prstGeom>
          <a:ln w="152400">
            <a:solidFill>
              <a:srgbClr val="FFFF99"/>
            </a:solidFill>
            <a:miter lim="800000"/>
          </a:ln>
        </p:spPr>
      </p:pic>
    </p:spTree>
    <p:extLst>
      <p:ext uri="{BB962C8B-B14F-4D97-AF65-F5344CB8AC3E}">
        <p14:creationId xmlns:p14="http://schemas.microsoft.com/office/powerpoint/2010/main" val="4127515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F6DBE01-5E40-4DB1-AA74-328E5BBC48D9}"/>
              </a:ext>
            </a:extLst>
          </p:cNvPr>
          <p:cNvGrpSpPr/>
          <p:nvPr/>
        </p:nvGrpSpPr>
        <p:grpSpPr>
          <a:xfrm>
            <a:off x="182879" y="182880"/>
            <a:ext cx="8778240" cy="6492240"/>
            <a:chOff x="182879" y="182880"/>
            <a:chExt cx="8778240" cy="6492240"/>
          </a:xfrm>
        </p:grpSpPr>
        <p:pic>
          <p:nvPicPr>
            <p:cNvPr id="1027" name="Picture 3"/>
            <p:cNvPicPr>
              <a:picLocks noChangeArrowheads="1"/>
            </p:cNvPicPr>
            <p:nvPr/>
          </p:nvPicPr>
          <p:blipFill rotWithShape="1">
            <a:blip r:embed="rId2">
              <a:extLst>
                <a:ext uri="{28A0092B-C50C-407E-A947-70E740481C1C}">
                  <a14:useLocalDpi xmlns:a14="http://schemas.microsoft.com/office/drawing/2010/main" val="0"/>
                </a:ext>
              </a:extLst>
            </a:blip>
            <a:srcRect l="3584" t="8534" r="19833" b="7429"/>
            <a:stretch/>
          </p:blipFill>
          <p:spPr bwMode="auto">
            <a:xfrm>
              <a:off x="182879"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3" name="Picture 2">
              <a:extLst>
                <a:ext uri="{FF2B5EF4-FFF2-40B4-BE49-F238E27FC236}">
                  <a16:creationId xmlns:a16="http://schemas.microsoft.com/office/drawing/2014/main" id="{3816333A-324C-4AB2-B051-66C45154A7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60" t="10406" r="52534" b="86765"/>
            <a:stretch/>
          </p:blipFill>
          <p:spPr bwMode="auto">
            <a:xfrm>
              <a:off x="838200" y="182880"/>
              <a:ext cx="2743200" cy="237906"/>
            </a:xfrm>
            <a:prstGeom prst="rect">
              <a:avLst/>
            </a:prstGeom>
            <a:noFill/>
            <a:ln w="152400">
              <a:no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4020501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873" y="182880"/>
            <a:ext cx="7219584" cy="4114800"/>
          </a:xfrm>
          <a:prstGeom prst="rect">
            <a:avLst/>
          </a:prstGeom>
        </p:spPr>
      </p:pic>
      <p:pic>
        <p:nvPicPr>
          <p:cNvPr id="3" name="Picture 2"/>
          <p:cNvPicPr>
            <a:picLocks noChangeAspect="1"/>
          </p:cNvPicPr>
          <p:nvPr/>
        </p:nvPicPr>
        <p:blipFill>
          <a:blip r:embed="rId3"/>
          <a:stretch>
            <a:fillRect/>
          </a:stretch>
        </p:blipFill>
        <p:spPr>
          <a:xfrm>
            <a:off x="1737360" y="2560320"/>
            <a:ext cx="7219584" cy="4114800"/>
          </a:xfrm>
          <a:prstGeom prst="rect">
            <a:avLst/>
          </a:prstGeom>
        </p:spPr>
      </p:pic>
      <p:cxnSp>
        <p:nvCxnSpPr>
          <p:cNvPr id="4" name="Straight Arrow Connector 3"/>
          <p:cNvCxnSpPr/>
          <p:nvPr/>
        </p:nvCxnSpPr>
        <p:spPr>
          <a:xfrm flipH="1" flipV="1">
            <a:off x="457200" y="64008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flipV="1">
            <a:off x="8610600" y="627888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608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873" y="182880"/>
            <a:ext cx="7219584" cy="4114800"/>
          </a:xfrm>
          <a:prstGeom prst="rect">
            <a:avLst/>
          </a:prstGeom>
        </p:spPr>
      </p:pic>
      <p:pic>
        <p:nvPicPr>
          <p:cNvPr id="3" name="Picture 2"/>
          <p:cNvPicPr>
            <a:picLocks noChangeAspect="1"/>
          </p:cNvPicPr>
          <p:nvPr/>
        </p:nvPicPr>
        <p:blipFill>
          <a:blip r:embed="rId3"/>
          <a:stretch>
            <a:fillRect/>
          </a:stretch>
        </p:blipFill>
        <p:spPr>
          <a:xfrm>
            <a:off x="1737360" y="2560320"/>
            <a:ext cx="7219584" cy="4114800"/>
          </a:xfrm>
          <a:prstGeom prst="rect">
            <a:avLst/>
          </a:prstGeom>
        </p:spPr>
      </p:pic>
      <p:cxnSp>
        <p:nvCxnSpPr>
          <p:cNvPr id="4" name="Straight Arrow Connector 3"/>
          <p:cNvCxnSpPr/>
          <p:nvPr/>
        </p:nvCxnSpPr>
        <p:spPr>
          <a:xfrm flipH="1" flipV="1">
            <a:off x="457200" y="64008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flipV="1">
            <a:off x="8610600" y="627888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 name="Picture 7" descr="j028274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69088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j0303364"/>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57200" y="5793936"/>
            <a:ext cx="6477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j0282747"/>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307848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3112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0082"/>
            </a:gs>
            <a:gs pos="30000">
              <a:srgbClr val="66008F"/>
            </a:gs>
            <a:gs pos="64999">
              <a:srgbClr val="BA0066"/>
            </a:gs>
            <a:gs pos="89999">
              <a:srgbClr val="FF0000"/>
            </a:gs>
            <a:gs pos="100000">
              <a:srgbClr val="FF8200"/>
            </a:gs>
          </a:gsLst>
          <a:lin ang="5400000" scaled="1"/>
        </a:gradFill>
        <a:effectLst/>
      </p:bgPr>
    </p:bg>
    <p:spTree>
      <p:nvGrpSpPr>
        <p:cNvPr id="1" name=""/>
        <p:cNvGrpSpPr/>
        <p:nvPr/>
      </p:nvGrpSpPr>
      <p:grpSpPr>
        <a:xfrm>
          <a:off x="0" y="0"/>
          <a:ext cx="0" cy="0"/>
          <a:chOff x="0" y="0"/>
          <a:chExt cx="0" cy="0"/>
        </a:xfrm>
      </p:grpSpPr>
      <p:sp>
        <p:nvSpPr>
          <p:cNvPr id="3076" name="WordArt 5"/>
          <p:cNvSpPr>
            <a:spLocks noChangeArrowheads="1" noChangeShapeType="1" noTextEdit="1"/>
          </p:cNvSpPr>
          <p:nvPr/>
        </p:nvSpPr>
        <p:spPr bwMode="auto">
          <a:xfrm>
            <a:off x="457200" y="1828800"/>
            <a:ext cx="8305800" cy="3733800"/>
          </a:xfrm>
          <a:prstGeom prst="rect">
            <a:avLst/>
          </a:prstGeom>
        </p:spPr>
        <p:txBody>
          <a:bodyPr wrap="none" fromWordArt="1">
            <a:prstTxWarp prst="textSlantUp">
              <a:avLst>
                <a:gd name="adj" fmla="val 27944"/>
              </a:avLst>
            </a:prstTxWarp>
          </a:bodyPr>
          <a:lstStyle/>
          <a:p>
            <a:pPr algn="ctr"/>
            <a:r>
              <a:rPr lang="en-US" sz="3600" kern="10" dirty="0">
                <a:ln w="9525">
                  <a:solidFill>
                    <a:srgbClr val="CC99FF"/>
                  </a:solidFill>
                  <a:round/>
                  <a:headEnd/>
                  <a:tailEnd/>
                </a:ln>
                <a:gradFill rotWithShape="1">
                  <a:gsLst>
                    <a:gs pos="0">
                      <a:schemeClr val="bg1"/>
                    </a:gs>
                    <a:gs pos="100000">
                      <a:srgbClr val="00FF00"/>
                    </a:gs>
                  </a:gsLst>
                  <a:lin ang="5400000" scaled="1"/>
                </a:gradFill>
                <a:effectLst>
                  <a:outerShdw dist="53882" dir="2700000" algn="ctr" rotWithShape="0">
                    <a:srgbClr val="9999FF">
                      <a:alpha val="79999"/>
                    </a:srgbClr>
                  </a:outerShdw>
                </a:effectLst>
                <a:latin typeface="Impact"/>
              </a:rPr>
              <a:t>Introduction</a:t>
            </a:r>
          </a:p>
        </p:txBody>
      </p:sp>
      <p:sp>
        <p:nvSpPr>
          <p:cNvPr id="3080" name="WordArt 18"/>
          <p:cNvSpPr>
            <a:spLocks noChangeArrowheads="1" noChangeShapeType="1" noTextEdit="1"/>
          </p:cNvSpPr>
          <p:nvPr/>
        </p:nvSpPr>
        <p:spPr bwMode="auto">
          <a:xfrm>
            <a:off x="371475" y="457200"/>
            <a:ext cx="8391525" cy="762000"/>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headEnd/>
                  <a:tailEnd/>
                </a:ln>
                <a:solidFill>
                  <a:srgbClr val="FFFFFF"/>
                </a:solidFill>
                <a:latin typeface="Arial Black"/>
              </a:rPr>
              <a:t>Section 18.1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873" y="182880"/>
            <a:ext cx="7219584" cy="4114800"/>
          </a:xfrm>
          <a:prstGeom prst="rect">
            <a:avLst/>
          </a:prstGeom>
        </p:spPr>
      </p:pic>
      <p:pic>
        <p:nvPicPr>
          <p:cNvPr id="3" name="Picture 2"/>
          <p:cNvPicPr>
            <a:picLocks noChangeAspect="1"/>
          </p:cNvPicPr>
          <p:nvPr/>
        </p:nvPicPr>
        <p:blipFill>
          <a:blip r:embed="rId3"/>
          <a:stretch>
            <a:fillRect/>
          </a:stretch>
        </p:blipFill>
        <p:spPr>
          <a:xfrm>
            <a:off x="1737360" y="2560320"/>
            <a:ext cx="7219584" cy="4114800"/>
          </a:xfrm>
          <a:prstGeom prst="rect">
            <a:avLst/>
          </a:prstGeom>
        </p:spPr>
      </p:pic>
      <p:cxnSp>
        <p:nvCxnSpPr>
          <p:cNvPr id="4" name="Straight Arrow Connector 3"/>
          <p:cNvCxnSpPr/>
          <p:nvPr/>
        </p:nvCxnSpPr>
        <p:spPr>
          <a:xfrm flipH="1" flipV="1">
            <a:off x="457200" y="64008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flipV="1">
            <a:off x="8610600" y="627888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 name="Picture 7" descr="j028274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69088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j0303364"/>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57200" y="5793936"/>
            <a:ext cx="6477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j0282747"/>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307848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027"/>
          <p:cNvSpPr txBox="1">
            <a:spLocks noChangeArrowheads="1"/>
          </p:cNvSpPr>
          <p:nvPr/>
        </p:nvSpPr>
        <p:spPr bwMode="auto">
          <a:xfrm>
            <a:off x="1981200" y="4656131"/>
            <a:ext cx="5562600" cy="1631216"/>
          </a:xfrm>
          <a:prstGeom prst="rect">
            <a:avLst/>
          </a:prstGeom>
          <a:solidFill>
            <a:srgbClr val="FF99CC"/>
          </a:solidFill>
          <a:ln w="57150">
            <a:solidFill>
              <a:schemeClr val="tx1"/>
            </a:solidFill>
            <a:miter lim="800000"/>
            <a:headEnd/>
            <a:tailEnd/>
          </a:ln>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sz="2000" dirty="0"/>
              <a:t>The coordinate returned is based on the coordinate system used by </a:t>
            </a:r>
            <a:r>
              <a:rPr lang="en-US" sz="2000" i="1" dirty="0"/>
              <a:t>Turtle Graphics</a:t>
            </a:r>
            <a:r>
              <a:rPr lang="en-US" sz="2000" dirty="0"/>
              <a:t> where (0,0) is in the center of the window.  Any y </a:t>
            </a:r>
            <a:r>
              <a:rPr lang="en-US" sz="2000"/>
              <a:t>values below </a:t>
            </a:r>
            <a:r>
              <a:rPr lang="en-US" sz="2000" dirty="0"/>
              <a:t>and x values to the left will be negative as the outputs show.</a:t>
            </a:r>
          </a:p>
        </p:txBody>
      </p:sp>
    </p:spTree>
    <p:extLst>
      <p:ext uri="{BB962C8B-B14F-4D97-AF65-F5344CB8AC3E}">
        <p14:creationId xmlns:p14="http://schemas.microsoft.com/office/powerpoint/2010/main" val="1722782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243ACDD-BEE7-4238-805F-DF042680E2F8}"/>
              </a:ext>
            </a:extLst>
          </p:cNvPr>
          <p:cNvGrpSpPr/>
          <p:nvPr/>
        </p:nvGrpSpPr>
        <p:grpSpPr>
          <a:xfrm>
            <a:off x="182880" y="182879"/>
            <a:ext cx="8778240" cy="6492240"/>
            <a:chOff x="182880" y="182879"/>
            <a:chExt cx="8778240" cy="6492240"/>
          </a:xfrm>
        </p:grpSpPr>
        <p:pic>
          <p:nvPicPr>
            <p:cNvPr id="1027" name="Picture 3"/>
            <p:cNvPicPr>
              <a:picLocks noChangeArrowheads="1"/>
            </p:cNvPicPr>
            <p:nvPr/>
          </p:nvPicPr>
          <p:blipFill rotWithShape="1">
            <a:blip r:embed="rId2">
              <a:extLst>
                <a:ext uri="{28A0092B-C50C-407E-A947-70E740481C1C}">
                  <a14:useLocalDpi xmlns:a14="http://schemas.microsoft.com/office/drawing/2010/main" val="0"/>
                </a:ext>
              </a:extLst>
            </a:blip>
            <a:srcRect l="11917" t="14048" r="21583" b="12283"/>
            <a:stretch/>
          </p:blipFill>
          <p:spPr bwMode="auto">
            <a:xfrm>
              <a:off x="182880" y="182879"/>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3" name="Picture 2">
              <a:extLst>
                <a:ext uri="{FF2B5EF4-FFF2-40B4-BE49-F238E27FC236}">
                  <a16:creationId xmlns:a16="http://schemas.microsoft.com/office/drawing/2014/main" id="{600D565B-7635-44BE-91A9-EE44D37E5B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12" t="7941" r="62750" b="89911"/>
            <a:stretch/>
          </p:blipFill>
          <p:spPr bwMode="auto">
            <a:xfrm>
              <a:off x="838200" y="192023"/>
              <a:ext cx="3200400" cy="241334"/>
            </a:xfrm>
            <a:prstGeom prst="rect">
              <a:avLst/>
            </a:prstGeom>
            <a:noFill/>
            <a:ln w="152400">
              <a:no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1372056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88460" y="182880"/>
            <a:ext cx="7208409" cy="4114800"/>
          </a:xfrm>
          <a:prstGeom prst="rect">
            <a:avLst/>
          </a:prstGeom>
        </p:spPr>
      </p:pic>
      <p:pic>
        <p:nvPicPr>
          <p:cNvPr id="12" name="Picture 11"/>
          <p:cNvPicPr>
            <a:picLocks noChangeAspect="1"/>
          </p:cNvPicPr>
          <p:nvPr/>
        </p:nvPicPr>
        <p:blipFill>
          <a:blip r:embed="rId3"/>
          <a:stretch>
            <a:fillRect/>
          </a:stretch>
        </p:blipFill>
        <p:spPr>
          <a:xfrm>
            <a:off x="1737360" y="2560320"/>
            <a:ext cx="7219587" cy="4114800"/>
          </a:xfrm>
          <a:prstGeom prst="rect">
            <a:avLst/>
          </a:prstGeom>
        </p:spPr>
      </p:pic>
      <p:cxnSp>
        <p:nvCxnSpPr>
          <p:cNvPr id="4" name="Straight Arrow Connector 3"/>
          <p:cNvCxnSpPr/>
          <p:nvPr/>
        </p:nvCxnSpPr>
        <p:spPr>
          <a:xfrm flipH="1" flipV="1">
            <a:off x="381000" y="56388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flipV="1">
            <a:off x="8808720" y="655320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793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0082"/>
            </a:gs>
            <a:gs pos="30000">
              <a:srgbClr val="66008F"/>
            </a:gs>
            <a:gs pos="64999">
              <a:srgbClr val="BA0066"/>
            </a:gs>
            <a:gs pos="89999">
              <a:srgbClr val="FF0000"/>
            </a:gs>
            <a:gs pos="100000">
              <a:srgbClr val="FF8200"/>
            </a:gs>
          </a:gsLst>
          <a:lin ang="5400000"/>
        </a:gradFill>
        <a:effectLst/>
      </p:bgPr>
    </p:bg>
    <p:spTree>
      <p:nvGrpSpPr>
        <p:cNvPr id="1" name=""/>
        <p:cNvGrpSpPr/>
        <p:nvPr/>
      </p:nvGrpSpPr>
      <p:grpSpPr>
        <a:xfrm>
          <a:off x="0" y="0"/>
          <a:ext cx="0" cy="0"/>
          <a:chOff x="0" y="0"/>
          <a:chExt cx="0" cy="0"/>
        </a:xfrm>
      </p:grpSpPr>
      <p:sp>
        <p:nvSpPr>
          <p:cNvPr id="9220" name="WordArt 18"/>
          <p:cNvSpPr>
            <a:spLocks noChangeArrowheads="1" noChangeShapeType="1" noTextEdit="1"/>
          </p:cNvSpPr>
          <p:nvPr/>
        </p:nvSpPr>
        <p:spPr bwMode="auto">
          <a:xfrm>
            <a:off x="371475" y="457200"/>
            <a:ext cx="8391525" cy="762000"/>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headEnd/>
                  <a:tailEnd/>
                </a:ln>
                <a:solidFill>
                  <a:srgbClr val="FFFFFF"/>
                </a:solidFill>
                <a:latin typeface="Arial Black"/>
              </a:rPr>
              <a:t>Section 18.3</a:t>
            </a:r>
          </a:p>
        </p:txBody>
      </p:sp>
      <p:sp>
        <p:nvSpPr>
          <p:cNvPr id="5" name="WordArt 2"/>
          <p:cNvSpPr>
            <a:spLocks noChangeArrowheads="1" noChangeShapeType="1" noTextEdit="1"/>
          </p:cNvSpPr>
          <p:nvPr/>
        </p:nvSpPr>
        <p:spPr bwMode="auto">
          <a:xfrm>
            <a:off x="457200" y="1371600"/>
            <a:ext cx="8229600" cy="3124200"/>
          </a:xfrm>
          <a:prstGeom prst="rect">
            <a:avLst/>
          </a:prstGeom>
        </p:spPr>
        <p:txBody>
          <a:bodyPr wrap="none" fromWordArt="1">
            <a:prstTxWarp prst="textSlantUp">
              <a:avLst>
                <a:gd name="adj" fmla="val 32056"/>
              </a:avLst>
            </a:prstTxWarp>
          </a:bodyPr>
          <a:lstStyle/>
          <a:p>
            <a:pPr algn="ctr"/>
            <a:r>
              <a:rPr lang="en-US" sz="3600" kern="10" dirty="0">
                <a:ln w="9525">
                  <a:solidFill>
                    <a:srgbClr val="CC99FF"/>
                  </a:solidFill>
                  <a:round/>
                  <a:headEnd/>
                  <a:tailEnd/>
                </a:ln>
                <a:gradFill rotWithShape="1">
                  <a:gsLst>
                    <a:gs pos="0">
                      <a:schemeClr val="bg1"/>
                    </a:gs>
                    <a:gs pos="100000">
                      <a:srgbClr val="00FF00"/>
                    </a:gs>
                  </a:gsLst>
                  <a:lin ang="5400000" scaled="1"/>
                </a:gradFill>
                <a:effectLst>
                  <a:outerShdw dist="53882" dir="2700000" algn="ctr" rotWithShape="0">
                    <a:srgbClr val="9999FF">
                      <a:alpha val="79999"/>
                    </a:srgbClr>
                  </a:outerShdw>
                </a:effectLst>
                <a:latin typeface="Impact"/>
              </a:rPr>
              <a:t>    Creating Simple    </a:t>
            </a:r>
          </a:p>
        </p:txBody>
      </p:sp>
      <p:sp>
        <p:nvSpPr>
          <p:cNvPr id="6" name="WordArt 3"/>
          <p:cNvSpPr>
            <a:spLocks noChangeArrowheads="1" noChangeShapeType="1" noTextEdit="1"/>
          </p:cNvSpPr>
          <p:nvPr/>
        </p:nvSpPr>
        <p:spPr bwMode="auto">
          <a:xfrm>
            <a:off x="457200" y="3733800"/>
            <a:ext cx="8229600" cy="3124200"/>
          </a:xfrm>
          <a:prstGeom prst="rect">
            <a:avLst/>
          </a:prstGeom>
        </p:spPr>
        <p:txBody>
          <a:bodyPr wrap="none" fromWordArt="1">
            <a:prstTxWarp prst="textSlantUp">
              <a:avLst>
                <a:gd name="adj" fmla="val 32056"/>
              </a:avLst>
            </a:prstTxWarp>
          </a:bodyPr>
          <a:lstStyle/>
          <a:p>
            <a:pPr algn="ctr"/>
            <a:r>
              <a:rPr lang="en-US" sz="3600" kern="10" dirty="0">
                <a:ln w="9525">
                  <a:solidFill>
                    <a:srgbClr val="CC99FF"/>
                  </a:solidFill>
                  <a:round/>
                  <a:headEnd/>
                  <a:tailEnd/>
                </a:ln>
                <a:gradFill rotWithShape="1">
                  <a:gsLst>
                    <a:gs pos="0">
                      <a:schemeClr val="bg1"/>
                    </a:gs>
                    <a:gs pos="100000">
                      <a:srgbClr val="00FF00"/>
                    </a:gs>
                  </a:gsLst>
                  <a:lin ang="5400000" scaled="1"/>
                </a:gradFill>
                <a:effectLst>
                  <a:outerShdw dist="53882" dir="2700000" algn="ctr" rotWithShape="0">
                    <a:srgbClr val="9999FF">
                      <a:alpha val="79999"/>
                    </a:srgbClr>
                  </a:outerShdw>
                </a:effectLst>
                <a:latin typeface="Impact"/>
              </a:rPr>
              <a:t>Paint Program Tools</a:t>
            </a:r>
          </a:p>
        </p:txBody>
      </p:sp>
    </p:spTree>
    <p:extLst>
      <p:ext uri="{BB962C8B-B14F-4D97-AF65-F5344CB8AC3E}">
        <p14:creationId xmlns:p14="http://schemas.microsoft.com/office/powerpoint/2010/main" val="2372378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ChangeArrowheads="1"/>
          </p:cNvSpPr>
          <p:nvPr>
            <p:ph type="title"/>
          </p:nvPr>
        </p:nvSpPr>
        <p:spPr>
          <a:xfrm>
            <a:off x="0" y="0"/>
            <a:ext cx="9144000" cy="2362200"/>
          </a:xfrm>
        </p:spPr>
        <p:txBody>
          <a:bodyPr/>
          <a:lstStyle/>
          <a:p>
            <a:r>
              <a:rPr lang="en-US" sz="4800" dirty="0">
                <a:latin typeface="Arial Black" pitchFamily="34" charset="0"/>
              </a:rPr>
              <a:t>Paint Program Tools</a:t>
            </a:r>
            <a:br>
              <a:rPr lang="en-US" sz="4800" dirty="0">
                <a:latin typeface="Arial Black" pitchFamily="34" charset="0"/>
              </a:rPr>
            </a:br>
            <a:r>
              <a:rPr lang="en-US" sz="4800" dirty="0">
                <a:latin typeface="Arial Black" pitchFamily="34" charset="0"/>
              </a:rPr>
              <a:t>vs.</a:t>
            </a:r>
            <a:br>
              <a:rPr lang="en-US" sz="4800" dirty="0">
                <a:latin typeface="Arial Black" pitchFamily="34" charset="0"/>
              </a:rPr>
            </a:br>
            <a:r>
              <a:rPr lang="en-US" sz="4800" dirty="0">
                <a:latin typeface="Arial Black" pitchFamily="34" charset="0"/>
              </a:rPr>
              <a:t>Entire Paint Program</a:t>
            </a:r>
          </a:p>
        </p:txBody>
      </p:sp>
      <p:sp>
        <p:nvSpPr>
          <p:cNvPr id="22531" name="Text Box 1027"/>
          <p:cNvSpPr txBox="1">
            <a:spLocks noChangeArrowheads="1"/>
          </p:cNvSpPr>
          <p:nvPr/>
        </p:nvSpPr>
        <p:spPr bwMode="auto">
          <a:xfrm>
            <a:off x="640080" y="2506682"/>
            <a:ext cx="7863840" cy="3970318"/>
          </a:xfrm>
          <a:prstGeom prst="rect">
            <a:avLst/>
          </a:prstGeom>
          <a:solidFill>
            <a:srgbClr val="00FFCC"/>
          </a:solidFill>
          <a:ln w="57150">
            <a:solidFill>
              <a:schemeClr val="tx1"/>
            </a:solidFill>
            <a:miter lim="800000"/>
            <a:headEnd/>
            <a:tailEnd/>
          </a:ln>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sz="2800" dirty="0"/>
              <a:t>We are not creating an entire paint program.  </a:t>
            </a:r>
          </a:p>
          <a:p>
            <a:r>
              <a:rPr lang="en-US" sz="2800" dirty="0"/>
              <a:t>That assignment will have to wait for the </a:t>
            </a:r>
            <a:r>
              <a:rPr lang="en-US" sz="2800" i="1" dirty="0"/>
              <a:t>Advanced Graphics</a:t>
            </a:r>
            <a:r>
              <a:rPr lang="en-US" sz="2800" dirty="0"/>
              <a:t> class.  </a:t>
            </a:r>
          </a:p>
          <a:p>
            <a:endParaRPr lang="en-US" sz="2800" dirty="0"/>
          </a:p>
          <a:p>
            <a:r>
              <a:rPr lang="en-US" sz="2800" dirty="0"/>
              <a:t>In this class, we are merely introducing some concepts by creating some of the simpler tools from a paint program.  </a:t>
            </a:r>
          </a:p>
          <a:p>
            <a:endParaRPr lang="en-US" sz="2800" dirty="0"/>
          </a:p>
          <a:p>
            <a:r>
              <a:rPr lang="en-US" sz="2800" dirty="0"/>
              <a:t>This will lead into Lab 18A.</a:t>
            </a:r>
          </a:p>
        </p:txBody>
      </p:sp>
    </p:spTree>
    <p:extLst>
      <p:ext uri="{BB962C8B-B14F-4D97-AF65-F5344CB8AC3E}">
        <p14:creationId xmlns:p14="http://schemas.microsoft.com/office/powerpoint/2010/main" val="1013805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7A7B92-7CC5-4CE5-91D0-F464FBCC2B50}"/>
              </a:ext>
            </a:extLst>
          </p:cNvPr>
          <p:cNvGrpSpPr/>
          <p:nvPr/>
        </p:nvGrpSpPr>
        <p:grpSpPr>
          <a:xfrm>
            <a:off x="182879" y="182879"/>
            <a:ext cx="8778241" cy="6492240"/>
            <a:chOff x="182879" y="182879"/>
            <a:chExt cx="8778241" cy="6492240"/>
          </a:xfrm>
        </p:grpSpPr>
        <p:pic>
          <p:nvPicPr>
            <p:cNvPr id="5" name="Picture 2">
              <a:extLst>
                <a:ext uri="{FF2B5EF4-FFF2-40B4-BE49-F238E27FC236}">
                  <a16:creationId xmlns:a16="http://schemas.microsoft.com/office/drawing/2014/main" id="{C6A91F47-09C7-47A5-8392-CCC0727665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68" t="8934" r="11713" b="8243"/>
            <a:stretch/>
          </p:blipFill>
          <p:spPr bwMode="auto">
            <a:xfrm>
              <a:off x="182879" y="182879"/>
              <a:ext cx="8778241"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2">
              <a:extLst>
                <a:ext uri="{FF2B5EF4-FFF2-40B4-BE49-F238E27FC236}">
                  <a16:creationId xmlns:a16="http://schemas.microsoft.com/office/drawing/2014/main" id="{1FB00A4C-8417-43FF-AF4F-AD51F850C1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17" t="9557" r="65386" b="88458"/>
            <a:stretch/>
          </p:blipFill>
          <p:spPr bwMode="auto">
            <a:xfrm>
              <a:off x="838199" y="182879"/>
              <a:ext cx="2590799" cy="261161"/>
            </a:xfrm>
            <a:prstGeom prst="rect">
              <a:avLst/>
            </a:prstGeom>
            <a:noFill/>
            <a:ln w="152400">
              <a:noFill/>
              <a:miter lim="800000"/>
              <a:headEnd/>
              <a:tailEnd/>
            </a:ln>
            <a:extLst>
              <a:ext uri="{909E8E84-426E-40DD-AFC4-6F175D3DCCD1}">
                <a14:hiddenFill xmlns:a14="http://schemas.microsoft.com/office/drawing/2010/main">
                  <a:solidFill>
                    <a:schemeClr val="accent1"/>
                  </a:solidFill>
                </a14:hiddenFill>
              </a:ext>
            </a:extLst>
          </p:spPr>
        </p:pic>
      </p:grpSp>
      <p:pic>
        <p:nvPicPr>
          <p:cNvPr id="3075" name="Picture 3" descr="C:\Users\JohnSchram\AppData\Local\Microsoft\Windows\Temporary Internet Files\Content.IE5\T44849XS\paint_by_0dd0n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200400"/>
            <a:ext cx="3479394" cy="3479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505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5A18180-1356-47BD-9CA9-BCAA055E6B4A}"/>
              </a:ext>
            </a:extLst>
          </p:cNvPr>
          <p:cNvGrpSpPr/>
          <p:nvPr/>
        </p:nvGrpSpPr>
        <p:grpSpPr>
          <a:xfrm>
            <a:off x="182879" y="182879"/>
            <a:ext cx="8778241" cy="6492240"/>
            <a:chOff x="182879" y="182879"/>
            <a:chExt cx="8778241" cy="6492240"/>
          </a:xfrm>
        </p:grpSpPr>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68" t="8934" r="11713" b="8243"/>
            <a:stretch/>
          </p:blipFill>
          <p:spPr bwMode="auto">
            <a:xfrm>
              <a:off x="182879" y="182879"/>
              <a:ext cx="8778241"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2">
              <a:extLst>
                <a:ext uri="{FF2B5EF4-FFF2-40B4-BE49-F238E27FC236}">
                  <a16:creationId xmlns:a16="http://schemas.microsoft.com/office/drawing/2014/main" id="{C868AD3B-7BA5-4C8C-9E69-B743C90819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17" t="9557" r="65386" b="88458"/>
            <a:stretch/>
          </p:blipFill>
          <p:spPr bwMode="auto">
            <a:xfrm>
              <a:off x="838199" y="182879"/>
              <a:ext cx="2590799" cy="261161"/>
            </a:xfrm>
            <a:prstGeom prst="rect">
              <a:avLst/>
            </a:prstGeom>
            <a:noFill/>
            <a:ln w="152400">
              <a:noFill/>
              <a:miter lim="800000"/>
              <a:headEnd/>
              <a:tailEnd/>
            </a:ln>
            <a:extLst>
              <a:ext uri="{909E8E84-426E-40DD-AFC4-6F175D3DCCD1}">
                <a14:hiddenFill xmlns:a14="http://schemas.microsoft.com/office/drawing/2010/main">
                  <a:solidFill>
                    <a:schemeClr val="accent1"/>
                  </a:solidFill>
                </a14:hiddenFill>
              </a:ext>
            </a:extLst>
          </p:spPr>
        </p:pic>
      </p:grpSp>
      <p:pic>
        <p:nvPicPr>
          <p:cNvPr id="4" name="Picture 3"/>
          <p:cNvPicPr/>
          <p:nvPr/>
        </p:nvPicPr>
        <p:blipFill>
          <a:blip r:embed="rId4">
            <a:extLst>
              <a:ext uri="{28A0092B-C50C-407E-A947-70E740481C1C}">
                <a14:useLocalDpi xmlns:a14="http://schemas.microsoft.com/office/drawing/2010/main" val="0"/>
              </a:ext>
            </a:extLst>
          </a:blip>
          <a:stretch>
            <a:fillRect/>
          </a:stretch>
        </p:blipFill>
        <p:spPr>
          <a:xfrm>
            <a:off x="5422697" y="228600"/>
            <a:ext cx="3505200" cy="2262447"/>
          </a:xfrm>
          <a:prstGeom prst="rect">
            <a:avLst/>
          </a:prstGeom>
        </p:spPr>
      </p:pic>
      <p:pic>
        <p:nvPicPr>
          <p:cNvPr id="3075" name="Picture 3" descr="C:\Users\JohnSchram\AppData\Local\Microsoft\Windows\Temporary Internet Files\Content.IE5\T44849XS\paint_by_0dd0ne[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3200400"/>
            <a:ext cx="3479394" cy="3479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014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EA89DB-808B-440D-85D0-0E2390EBCE11}"/>
              </a:ext>
            </a:extLst>
          </p:cNvPr>
          <p:cNvGrpSpPr/>
          <p:nvPr/>
        </p:nvGrpSpPr>
        <p:grpSpPr>
          <a:xfrm>
            <a:off x="182880" y="182878"/>
            <a:ext cx="5379720" cy="6492242"/>
            <a:chOff x="182880" y="182878"/>
            <a:chExt cx="5379720" cy="6492242"/>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071" t="10406" r="24718" b="4772"/>
            <a:stretch/>
          </p:blipFill>
          <p:spPr bwMode="auto">
            <a:xfrm>
              <a:off x="182880" y="182880"/>
              <a:ext cx="537972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3" name="Picture 2">
              <a:extLst>
                <a:ext uri="{FF2B5EF4-FFF2-40B4-BE49-F238E27FC236}">
                  <a16:creationId xmlns:a16="http://schemas.microsoft.com/office/drawing/2014/main" id="{06D82DBF-ADA7-4D72-B91D-7E1EBFD974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74" t="9012" r="64024" b="88733"/>
            <a:stretch/>
          </p:blipFill>
          <p:spPr bwMode="auto">
            <a:xfrm>
              <a:off x="685800" y="182878"/>
              <a:ext cx="2377440" cy="209746"/>
            </a:xfrm>
            <a:prstGeom prst="rect">
              <a:avLst/>
            </a:prstGeom>
            <a:noFill/>
            <a:ln w="152400">
              <a:no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1964026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CBCF30F-C00A-4CDF-8B7B-93F3B84247B7}"/>
              </a:ext>
            </a:extLst>
          </p:cNvPr>
          <p:cNvGrpSpPr/>
          <p:nvPr/>
        </p:nvGrpSpPr>
        <p:grpSpPr>
          <a:xfrm>
            <a:off x="182880" y="182878"/>
            <a:ext cx="5379720" cy="6492242"/>
            <a:chOff x="182880" y="182878"/>
            <a:chExt cx="5379720" cy="6492242"/>
          </a:xfrm>
        </p:grpSpPr>
        <p:pic>
          <p:nvPicPr>
            <p:cNvPr id="9" name="Picture 2">
              <a:extLst>
                <a:ext uri="{FF2B5EF4-FFF2-40B4-BE49-F238E27FC236}">
                  <a16:creationId xmlns:a16="http://schemas.microsoft.com/office/drawing/2014/main" id="{7FBC25C7-10FF-4CCE-BCC6-B2CDC0457B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071" t="10406" r="24718" b="4772"/>
            <a:stretch/>
          </p:blipFill>
          <p:spPr bwMode="auto">
            <a:xfrm>
              <a:off x="182880" y="182880"/>
              <a:ext cx="537972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9">
              <a:extLst>
                <a:ext uri="{FF2B5EF4-FFF2-40B4-BE49-F238E27FC236}">
                  <a16:creationId xmlns:a16="http://schemas.microsoft.com/office/drawing/2014/main" id="{9DC52D63-415E-44E3-9919-AA4715394A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74" t="9012" r="64024" b="88733"/>
            <a:stretch/>
          </p:blipFill>
          <p:spPr bwMode="auto">
            <a:xfrm>
              <a:off x="685800" y="182878"/>
              <a:ext cx="2377440" cy="209746"/>
            </a:xfrm>
            <a:prstGeom prst="rect">
              <a:avLst/>
            </a:prstGeom>
            <a:noFill/>
            <a:ln w="152400">
              <a:noFill/>
              <a:miter lim="800000"/>
              <a:headEnd/>
              <a:tailEnd/>
            </a:ln>
            <a:extLst>
              <a:ext uri="{909E8E84-426E-40DD-AFC4-6F175D3DCCD1}">
                <a14:hiddenFill xmlns:a14="http://schemas.microsoft.com/office/drawing/2010/main">
                  <a:solidFill>
                    <a:schemeClr val="accent1"/>
                  </a:solidFill>
                </a14:hiddenFill>
              </a:ext>
            </a:extLst>
          </p:spPr>
        </p:pic>
      </p:grpSp>
      <p:grpSp>
        <p:nvGrpSpPr>
          <p:cNvPr id="2" name="Group 1"/>
          <p:cNvGrpSpPr/>
          <p:nvPr/>
        </p:nvGrpSpPr>
        <p:grpSpPr>
          <a:xfrm>
            <a:off x="4379494" y="914400"/>
            <a:ext cx="4764505" cy="2971800"/>
            <a:chOff x="4114800" y="1066800"/>
            <a:chExt cx="5029200" cy="3136900"/>
          </a:xfrm>
        </p:grpSpPr>
        <p:pic>
          <p:nvPicPr>
            <p:cNvPr id="6" name="Picture 5"/>
            <p:cNvPicPr/>
            <p:nvPr/>
          </p:nvPicPr>
          <p:blipFill>
            <a:blip r:embed="rId4"/>
            <a:stretch>
              <a:fillRect/>
            </a:stretch>
          </p:blipFill>
          <p:spPr>
            <a:xfrm>
              <a:off x="4114800" y="1066800"/>
              <a:ext cx="5029200" cy="3136900"/>
            </a:xfrm>
            <a:prstGeom prst="rect">
              <a:avLst/>
            </a:prstGeom>
          </p:spPr>
        </p:pic>
        <p:cxnSp>
          <p:nvCxnSpPr>
            <p:cNvPr id="7" name="Straight Arrow Connector 6"/>
            <p:cNvCxnSpPr/>
            <p:nvPr/>
          </p:nvCxnSpPr>
          <p:spPr>
            <a:xfrm flipH="1" flipV="1">
              <a:off x="8229600" y="269748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0890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F5F9D73-D2F7-43E5-A25D-786FC0E96E2D}"/>
              </a:ext>
            </a:extLst>
          </p:cNvPr>
          <p:cNvGrpSpPr/>
          <p:nvPr/>
        </p:nvGrpSpPr>
        <p:grpSpPr>
          <a:xfrm>
            <a:off x="182880" y="182878"/>
            <a:ext cx="5379720" cy="6492242"/>
            <a:chOff x="182880" y="182878"/>
            <a:chExt cx="5379720" cy="6492242"/>
          </a:xfrm>
        </p:grpSpPr>
        <p:pic>
          <p:nvPicPr>
            <p:cNvPr id="10" name="Picture 2">
              <a:extLst>
                <a:ext uri="{FF2B5EF4-FFF2-40B4-BE49-F238E27FC236}">
                  <a16:creationId xmlns:a16="http://schemas.microsoft.com/office/drawing/2014/main" id="{E9C24E79-D718-4528-B44F-EBB9E07AD9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071" t="10406" r="24718" b="4772"/>
            <a:stretch/>
          </p:blipFill>
          <p:spPr bwMode="auto">
            <a:xfrm>
              <a:off x="182880" y="182880"/>
              <a:ext cx="537972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10">
              <a:extLst>
                <a:ext uri="{FF2B5EF4-FFF2-40B4-BE49-F238E27FC236}">
                  <a16:creationId xmlns:a16="http://schemas.microsoft.com/office/drawing/2014/main" id="{7A6A6E8B-1503-400A-8CCC-7D9AE2F660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74" t="9012" r="64024" b="88733"/>
            <a:stretch/>
          </p:blipFill>
          <p:spPr bwMode="auto">
            <a:xfrm>
              <a:off x="685800" y="182878"/>
              <a:ext cx="2377440" cy="209746"/>
            </a:xfrm>
            <a:prstGeom prst="rect">
              <a:avLst/>
            </a:prstGeom>
            <a:noFill/>
            <a:ln w="152400">
              <a:noFill/>
              <a:miter lim="800000"/>
              <a:headEnd/>
              <a:tailEnd/>
            </a:ln>
            <a:extLst>
              <a:ext uri="{909E8E84-426E-40DD-AFC4-6F175D3DCCD1}">
                <a14:hiddenFill xmlns:a14="http://schemas.microsoft.com/office/drawing/2010/main">
                  <a:solidFill>
                    <a:schemeClr val="accent1"/>
                  </a:solidFill>
                </a14:hiddenFill>
              </a:ext>
            </a:extLst>
          </p:spPr>
        </p:pic>
      </p:grpSp>
      <p:grpSp>
        <p:nvGrpSpPr>
          <p:cNvPr id="2" name="Group 1"/>
          <p:cNvGrpSpPr/>
          <p:nvPr/>
        </p:nvGrpSpPr>
        <p:grpSpPr>
          <a:xfrm>
            <a:off x="4379494" y="914400"/>
            <a:ext cx="4764505" cy="2971800"/>
            <a:chOff x="4114800" y="1066800"/>
            <a:chExt cx="5029200" cy="3136900"/>
          </a:xfrm>
        </p:grpSpPr>
        <p:pic>
          <p:nvPicPr>
            <p:cNvPr id="6" name="Picture 5"/>
            <p:cNvPicPr/>
            <p:nvPr/>
          </p:nvPicPr>
          <p:blipFill>
            <a:blip r:embed="rId4"/>
            <a:stretch>
              <a:fillRect/>
            </a:stretch>
          </p:blipFill>
          <p:spPr>
            <a:xfrm>
              <a:off x="4114800" y="1066800"/>
              <a:ext cx="5029200" cy="3136900"/>
            </a:xfrm>
            <a:prstGeom prst="rect">
              <a:avLst/>
            </a:prstGeom>
          </p:spPr>
        </p:pic>
        <p:cxnSp>
          <p:nvCxnSpPr>
            <p:cNvPr id="7" name="Straight Arrow Connector 6"/>
            <p:cNvCxnSpPr/>
            <p:nvPr/>
          </p:nvCxnSpPr>
          <p:spPr>
            <a:xfrm flipH="1" flipV="1">
              <a:off x="8229600" y="269748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 name="Text Box 1027"/>
          <p:cNvSpPr txBox="1">
            <a:spLocks noChangeArrowheads="1"/>
          </p:cNvSpPr>
          <p:nvPr/>
        </p:nvSpPr>
        <p:spPr bwMode="auto">
          <a:xfrm>
            <a:off x="4148668" y="4389120"/>
            <a:ext cx="4995332" cy="2246769"/>
          </a:xfrm>
          <a:prstGeom prst="rect">
            <a:avLst/>
          </a:prstGeom>
          <a:solidFill>
            <a:srgbClr val="FF99CC"/>
          </a:solidFill>
          <a:ln w="57150">
            <a:solidFill>
              <a:schemeClr val="tx1"/>
            </a:solidFill>
            <a:miter lim="800000"/>
            <a:headEnd/>
            <a:tailEnd/>
          </a:ln>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sz="2000" dirty="0"/>
              <a:t>Unlike </a:t>
            </a:r>
            <a:r>
              <a:rPr lang="en-US" sz="2000" b="0" dirty="0" err="1">
                <a:latin typeface="Arial Black" panose="020B0A04020102020204" pitchFamily="34" charset="0"/>
              </a:rPr>
              <a:t>drawLine</a:t>
            </a:r>
            <a:r>
              <a:rPr lang="en-US" sz="2000" dirty="0"/>
              <a:t>, with </a:t>
            </a:r>
            <a:r>
              <a:rPr lang="en-US" sz="2000" b="0" dirty="0" err="1">
                <a:latin typeface="Arial Black" panose="020B0A04020102020204" pitchFamily="34" charset="0"/>
              </a:rPr>
              <a:t>goto</a:t>
            </a:r>
            <a:r>
              <a:rPr lang="en-US" sz="2000" dirty="0"/>
              <a:t>, you only specify the </a:t>
            </a:r>
            <a:r>
              <a:rPr lang="en-US" sz="2000" i="1" dirty="0"/>
              <a:t>end point</a:t>
            </a:r>
            <a:r>
              <a:rPr lang="en-US" sz="2000" dirty="0"/>
              <a:t>.  The </a:t>
            </a:r>
            <a:r>
              <a:rPr lang="en-US" sz="2000" i="1" dirty="0"/>
              <a:t>start point</a:t>
            </a:r>
            <a:r>
              <a:rPr lang="en-US" sz="2000" dirty="0"/>
              <a:t> is simply the last coordinate that was used.  If the program has just started, the </a:t>
            </a:r>
            <a:r>
              <a:rPr lang="en-US" sz="2000" i="1" dirty="0"/>
              <a:t>start point</a:t>
            </a:r>
            <a:r>
              <a:rPr lang="en-US" sz="2000" dirty="0"/>
              <a:t> is (0,0).  Also, </a:t>
            </a:r>
            <a:r>
              <a:rPr lang="en-US" sz="2000" b="0" dirty="0" err="1">
                <a:latin typeface="Arial Black" panose="020B0A04020102020204" pitchFamily="34" charset="0"/>
              </a:rPr>
              <a:t>goto</a:t>
            </a:r>
            <a:r>
              <a:rPr lang="en-US" sz="2000" b="0" dirty="0">
                <a:latin typeface="Arial Black" panose="020B0A04020102020204" pitchFamily="34" charset="0"/>
              </a:rPr>
              <a:t> </a:t>
            </a:r>
            <a:r>
              <a:rPr lang="en-US" sz="2000" dirty="0"/>
              <a:t>uses the coordinates from </a:t>
            </a:r>
            <a:r>
              <a:rPr lang="en-US" sz="2000" i="1" dirty="0"/>
              <a:t>Turtle Graphics</a:t>
            </a:r>
            <a:r>
              <a:rPr lang="en-US" sz="2000" dirty="0"/>
              <a:t>, so no conversion is necessary. </a:t>
            </a:r>
          </a:p>
        </p:txBody>
      </p:sp>
    </p:spTree>
    <p:extLst>
      <p:ext uri="{BB962C8B-B14F-4D97-AF65-F5344CB8AC3E}">
        <p14:creationId xmlns:p14="http://schemas.microsoft.com/office/powerpoint/2010/main" val="3318979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0"/>
            <a:ext cx="9144000" cy="914400"/>
          </a:xfrm>
        </p:spPr>
        <p:txBody>
          <a:bodyPr/>
          <a:lstStyle/>
          <a:p>
            <a:pPr eaLnBrk="1" hangingPunct="1"/>
            <a:r>
              <a:rPr lang="en-US" sz="4800" b="1" dirty="0">
                <a:latin typeface="Arial" panose="020B0604020202020204" pitchFamily="34" charset="0"/>
                <a:cs typeface="Arial" panose="020B0604020202020204" pitchFamily="34" charset="0"/>
              </a:rPr>
              <a:t>The Last Chapter is Special!</a:t>
            </a:r>
          </a:p>
        </p:txBody>
      </p:sp>
      <p:sp>
        <p:nvSpPr>
          <p:cNvPr id="4" name="Text Box 3"/>
          <p:cNvSpPr txBox="1">
            <a:spLocks noChangeArrowheads="1"/>
          </p:cNvSpPr>
          <p:nvPr/>
        </p:nvSpPr>
        <p:spPr bwMode="auto">
          <a:xfrm>
            <a:off x="76200" y="1190685"/>
            <a:ext cx="8991600" cy="4893647"/>
          </a:xfrm>
          <a:prstGeom prst="rect">
            <a:avLst/>
          </a:prstGeom>
          <a:solidFill>
            <a:srgbClr val="00FFCC"/>
          </a:solidFill>
          <a:ln w="57150">
            <a:solidFill>
              <a:schemeClr val="tx1"/>
            </a:solidFill>
            <a:miter lim="800000"/>
            <a:headEnd/>
            <a:tailEnd/>
          </a:ln>
        </p:spPr>
        <p:txBody>
          <a:bodyPr wrap="square">
            <a:spAutoFit/>
          </a:bodyPr>
          <a:lstStyle>
            <a:lvl1pPr eaLnBrk="0" hangingPunct="0">
              <a:tabLst>
                <a:tab pos="457200" algn="l"/>
                <a:tab pos="693738" algn="l"/>
                <a:tab pos="1371600" algn="l"/>
                <a:tab pos="2065338" algn="l"/>
              </a:tabLst>
              <a:defRPr b="1">
                <a:solidFill>
                  <a:schemeClr val="tx1"/>
                </a:solidFill>
                <a:latin typeface="Arial" charset="0"/>
              </a:defRPr>
            </a:lvl1pPr>
            <a:lvl2pPr marL="742950" indent="-285750" eaLnBrk="0" hangingPunct="0">
              <a:tabLst>
                <a:tab pos="457200" algn="l"/>
                <a:tab pos="693738" algn="l"/>
                <a:tab pos="1371600" algn="l"/>
                <a:tab pos="2065338" algn="l"/>
              </a:tabLst>
              <a:defRPr b="1">
                <a:solidFill>
                  <a:schemeClr val="tx1"/>
                </a:solidFill>
                <a:latin typeface="Arial" charset="0"/>
              </a:defRPr>
            </a:lvl2pPr>
            <a:lvl3pPr marL="1143000" indent="-228600" eaLnBrk="0" hangingPunct="0">
              <a:tabLst>
                <a:tab pos="457200" algn="l"/>
                <a:tab pos="693738" algn="l"/>
                <a:tab pos="1371600" algn="l"/>
                <a:tab pos="2065338" algn="l"/>
              </a:tabLst>
              <a:defRPr b="1">
                <a:solidFill>
                  <a:schemeClr val="tx1"/>
                </a:solidFill>
                <a:latin typeface="Arial" charset="0"/>
              </a:defRPr>
            </a:lvl3pPr>
            <a:lvl4pPr marL="1600200" indent="-228600" eaLnBrk="0" hangingPunct="0">
              <a:tabLst>
                <a:tab pos="457200" algn="l"/>
                <a:tab pos="693738" algn="l"/>
                <a:tab pos="1371600" algn="l"/>
                <a:tab pos="2065338" algn="l"/>
              </a:tabLst>
              <a:defRPr b="1">
                <a:solidFill>
                  <a:schemeClr val="tx1"/>
                </a:solidFill>
                <a:latin typeface="Arial" charset="0"/>
              </a:defRPr>
            </a:lvl4pPr>
            <a:lvl5pPr marL="2057400" indent="-228600" eaLnBrk="0" hangingPunct="0">
              <a:tabLst>
                <a:tab pos="457200" algn="l"/>
                <a:tab pos="693738" algn="l"/>
                <a:tab pos="1371600" algn="l"/>
                <a:tab pos="2065338" algn="l"/>
              </a:tabLst>
              <a:defRPr b="1">
                <a:solidFill>
                  <a:schemeClr val="tx1"/>
                </a:solidFill>
                <a:latin typeface="Arial" charset="0"/>
              </a:defRPr>
            </a:lvl5pPr>
            <a:lvl6pPr marL="25146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6pPr>
            <a:lvl7pPr marL="29718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7pPr>
            <a:lvl8pPr marL="34290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8pPr>
            <a:lvl9pPr marL="38862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9pPr>
          </a:lstStyle>
          <a:p>
            <a:pPr algn="just"/>
            <a:r>
              <a:rPr lang="en-US" sz="2400" dirty="0"/>
              <a:t>In this chapter you will learn more advanced graphics features.  These features will not be as advanced as those taught in AP</a:t>
            </a:r>
            <a:r>
              <a:rPr lang="en-US" sz="2400" baseline="30000" dirty="0"/>
              <a:t>®</a:t>
            </a:r>
            <a:r>
              <a:rPr lang="en-US" sz="2400" dirty="0"/>
              <a:t> Computer Science-A or Advanced Graphics, but they still will allow you to create more impressive graphics programs.</a:t>
            </a:r>
          </a:p>
          <a:p>
            <a:pPr algn="just"/>
            <a:r>
              <a:rPr lang="en-US" sz="2400" dirty="0"/>
              <a:t> </a:t>
            </a:r>
          </a:p>
          <a:p>
            <a:r>
              <a:rPr lang="en-US" sz="2400" dirty="0"/>
              <a:t>There will be no homework exercises for this chapter.  There will also be no quizzes and no test.  The information covered in this chapter will not even be part of the Final Exam. However, there are 2 lab assignments – 1 minor lab and 1 major lab – that are based on the information in this chapter.  At John Paul II High School the major lab counts as the 4</a:t>
            </a:r>
            <a:r>
              <a:rPr lang="en-US" sz="2400" baseline="30000" dirty="0"/>
              <a:t>th</a:t>
            </a:r>
            <a:r>
              <a:rPr lang="en-US" sz="2400" dirty="0"/>
              <a:t> Quarter Project.</a:t>
            </a:r>
          </a:p>
        </p:txBody>
      </p:sp>
    </p:spTree>
    <p:extLst>
      <p:ext uri="{BB962C8B-B14F-4D97-AF65-F5344CB8AC3E}">
        <p14:creationId xmlns:p14="http://schemas.microsoft.com/office/powerpoint/2010/main" val="692855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0082"/>
            </a:gs>
            <a:gs pos="30000">
              <a:srgbClr val="66008F"/>
            </a:gs>
            <a:gs pos="64999">
              <a:srgbClr val="BA0066"/>
            </a:gs>
            <a:gs pos="89999">
              <a:srgbClr val="FF0000"/>
            </a:gs>
            <a:gs pos="100000">
              <a:srgbClr val="FF8200"/>
            </a:gs>
          </a:gsLst>
          <a:lin ang="5400000"/>
        </a:gradFill>
        <a:effectLst/>
      </p:bgPr>
    </p:bg>
    <p:spTree>
      <p:nvGrpSpPr>
        <p:cNvPr id="1" name=""/>
        <p:cNvGrpSpPr/>
        <p:nvPr/>
      </p:nvGrpSpPr>
      <p:grpSpPr>
        <a:xfrm>
          <a:off x="0" y="0"/>
          <a:ext cx="0" cy="0"/>
          <a:chOff x="0" y="0"/>
          <a:chExt cx="0" cy="0"/>
        </a:xfrm>
      </p:grpSpPr>
      <p:sp>
        <p:nvSpPr>
          <p:cNvPr id="9220" name="WordArt 18"/>
          <p:cNvSpPr>
            <a:spLocks noChangeArrowheads="1" noChangeShapeType="1" noTextEdit="1"/>
          </p:cNvSpPr>
          <p:nvPr/>
        </p:nvSpPr>
        <p:spPr bwMode="auto">
          <a:xfrm>
            <a:off x="371475" y="457200"/>
            <a:ext cx="8391525" cy="762000"/>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headEnd/>
                  <a:tailEnd/>
                </a:ln>
                <a:solidFill>
                  <a:srgbClr val="FFFFFF"/>
                </a:solidFill>
                <a:latin typeface="Arial Black"/>
              </a:rPr>
              <a:t>Section 18.4</a:t>
            </a:r>
          </a:p>
        </p:txBody>
      </p:sp>
      <p:sp>
        <p:nvSpPr>
          <p:cNvPr id="5" name="WordArt 2"/>
          <p:cNvSpPr>
            <a:spLocks noChangeArrowheads="1" noChangeShapeType="1" noTextEdit="1"/>
          </p:cNvSpPr>
          <p:nvPr/>
        </p:nvSpPr>
        <p:spPr bwMode="auto">
          <a:xfrm>
            <a:off x="457200" y="1371600"/>
            <a:ext cx="8382000" cy="3017520"/>
          </a:xfrm>
          <a:prstGeom prst="rect">
            <a:avLst/>
          </a:prstGeom>
        </p:spPr>
        <p:txBody>
          <a:bodyPr wrap="none" fromWordArt="1">
            <a:prstTxWarp prst="textSlantUp">
              <a:avLst>
                <a:gd name="adj" fmla="val 32056"/>
              </a:avLst>
            </a:prstTxWarp>
          </a:bodyPr>
          <a:lstStyle/>
          <a:p>
            <a:pPr algn="ctr"/>
            <a:r>
              <a:rPr lang="en-US" sz="3600" kern="10" dirty="0">
                <a:ln w="9525">
                  <a:solidFill>
                    <a:srgbClr val="CC99FF"/>
                  </a:solidFill>
                  <a:round/>
                  <a:headEnd/>
                  <a:tailEnd/>
                </a:ln>
                <a:gradFill rotWithShape="1">
                  <a:gsLst>
                    <a:gs pos="0">
                      <a:schemeClr val="bg1"/>
                    </a:gs>
                    <a:gs pos="100000">
                      <a:srgbClr val="00FF00"/>
                    </a:gs>
                  </a:gsLst>
                  <a:lin ang="5400000" scaled="1"/>
                </a:gradFill>
                <a:effectLst>
                  <a:outerShdw dist="53882" dir="2700000" algn="ctr" rotWithShape="0">
                    <a:srgbClr val="9999FF">
                      <a:alpha val="79999"/>
                    </a:srgbClr>
                  </a:outerShdw>
                </a:effectLst>
                <a:latin typeface="Impact"/>
              </a:rPr>
              <a:t>       Creating       </a:t>
            </a:r>
          </a:p>
        </p:txBody>
      </p:sp>
      <p:sp>
        <p:nvSpPr>
          <p:cNvPr id="6" name="WordArt 3"/>
          <p:cNvSpPr>
            <a:spLocks noChangeArrowheads="1" noChangeShapeType="1" noTextEdit="1"/>
          </p:cNvSpPr>
          <p:nvPr/>
        </p:nvSpPr>
        <p:spPr bwMode="auto">
          <a:xfrm>
            <a:off x="457200" y="3733800"/>
            <a:ext cx="8382000" cy="2834640"/>
          </a:xfrm>
          <a:prstGeom prst="rect">
            <a:avLst/>
          </a:prstGeom>
        </p:spPr>
        <p:txBody>
          <a:bodyPr wrap="none" fromWordArt="1">
            <a:prstTxWarp prst="textSlantUp">
              <a:avLst>
                <a:gd name="adj" fmla="val 32056"/>
              </a:avLst>
            </a:prstTxWarp>
          </a:bodyPr>
          <a:lstStyle/>
          <a:p>
            <a:pPr algn="ctr"/>
            <a:r>
              <a:rPr lang="en-US" sz="3600" kern="10" dirty="0">
                <a:ln w="9525">
                  <a:solidFill>
                    <a:srgbClr val="CC99FF"/>
                  </a:solidFill>
                  <a:round/>
                  <a:headEnd/>
                  <a:tailEnd/>
                </a:ln>
                <a:gradFill rotWithShape="1">
                  <a:gsLst>
                    <a:gs pos="0">
                      <a:schemeClr val="bg1"/>
                    </a:gs>
                    <a:gs pos="100000">
                      <a:srgbClr val="00FF00"/>
                    </a:gs>
                  </a:gsLst>
                  <a:lin ang="5400000" scaled="1"/>
                </a:gradFill>
                <a:effectLst>
                  <a:outerShdw dist="53882" dir="2700000" algn="ctr" rotWithShape="0">
                    <a:srgbClr val="9999FF">
                      <a:alpha val="79999"/>
                    </a:srgbClr>
                  </a:outerShdw>
                </a:effectLst>
                <a:latin typeface="Impact"/>
              </a:rPr>
              <a:t>Clickable Areas</a:t>
            </a:r>
          </a:p>
        </p:txBody>
      </p:sp>
    </p:spTree>
    <p:extLst>
      <p:ext uri="{BB962C8B-B14F-4D97-AF65-F5344CB8AC3E}">
        <p14:creationId xmlns:p14="http://schemas.microsoft.com/office/powerpoint/2010/main" val="3814526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DE47865-00F7-4E6A-9E54-882974C934FC}"/>
              </a:ext>
            </a:extLst>
          </p:cNvPr>
          <p:cNvGrpSpPr/>
          <p:nvPr/>
        </p:nvGrpSpPr>
        <p:grpSpPr>
          <a:xfrm>
            <a:off x="182881" y="182880"/>
            <a:ext cx="7955280" cy="6492240"/>
            <a:chOff x="182881" y="182880"/>
            <a:chExt cx="7955280" cy="6492240"/>
          </a:xfrm>
        </p:grpSpPr>
        <p:pic>
          <p:nvPicPr>
            <p:cNvPr id="4098" name="Picture 2"/>
            <p:cNvPicPr>
              <a:picLocks noChangeArrowheads="1"/>
            </p:cNvPicPr>
            <p:nvPr/>
          </p:nvPicPr>
          <p:blipFill rotWithShape="1">
            <a:blip r:embed="rId2">
              <a:extLst>
                <a:ext uri="{28A0092B-C50C-407E-A947-70E740481C1C}">
                  <a14:useLocalDpi xmlns:a14="http://schemas.microsoft.com/office/drawing/2010/main" val="0"/>
                </a:ext>
              </a:extLst>
            </a:blip>
            <a:srcRect l="16250" t="7941" r="16500" b="3171"/>
            <a:stretch/>
          </p:blipFill>
          <p:spPr bwMode="auto">
            <a:xfrm>
              <a:off x="182881" y="182880"/>
              <a:ext cx="795528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1">
              <a:extLst>
                <a:ext uri="{FF2B5EF4-FFF2-40B4-BE49-F238E27FC236}">
                  <a16:creationId xmlns:a16="http://schemas.microsoft.com/office/drawing/2014/main" id="{893D60EF-702A-4E84-BD18-6A906A4B0791}"/>
                </a:ext>
              </a:extLst>
            </p:cNvPr>
            <p:cNvPicPr>
              <a:picLocks noChangeAspect="1"/>
            </p:cNvPicPr>
            <p:nvPr/>
          </p:nvPicPr>
          <p:blipFill rotWithShape="1">
            <a:blip r:embed="rId3"/>
            <a:srcRect l="14166" t="37080" r="63147" b="43540"/>
            <a:stretch/>
          </p:blipFill>
          <p:spPr>
            <a:xfrm>
              <a:off x="658368" y="182880"/>
              <a:ext cx="1627632" cy="179363"/>
            </a:xfrm>
            <a:prstGeom prst="rect">
              <a:avLst/>
            </a:prstGeom>
          </p:spPr>
        </p:pic>
      </p:grpSp>
    </p:spTree>
    <p:extLst>
      <p:ext uri="{BB962C8B-B14F-4D97-AF65-F5344CB8AC3E}">
        <p14:creationId xmlns:p14="http://schemas.microsoft.com/office/powerpoint/2010/main" val="2665850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17FF2D0-7845-4B2E-B09C-A727EE5C8EB2}"/>
              </a:ext>
            </a:extLst>
          </p:cNvPr>
          <p:cNvGrpSpPr/>
          <p:nvPr/>
        </p:nvGrpSpPr>
        <p:grpSpPr>
          <a:xfrm>
            <a:off x="182881" y="182880"/>
            <a:ext cx="7955280" cy="6492240"/>
            <a:chOff x="182881" y="182880"/>
            <a:chExt cx="7955280" cy="6492240"/>
          </a:xfrm>
        </p:grpSpPr>
        <p:pic>
          <p:nvPicPr>
            <p:cNvPr id="5" name="Picture 2">
              <a:extLst>
                <a:ext uri="{FF2B5EF4-FFF2-40B4-BE49-F238E27FC236}">
                  <a16:creationId xmlns:a16="http://schemas.microsoft.com/office/drawing/2014/main" id="{BF37711F-2031-45BD-9E34-973C59E92355}"/>
                </a:ext>
              </a:extLst>
            </p:cNvPr>
            <p:cNvPicPr>
              <a:picLocks noChangeArrowheads="1"/>
            </p:cNvPicPr>
            <p:nvPr/>
          </p:nvPicPr>
          <p:blipFill rotWithShape="1">
            <a:blip r:embed="rId2">
              <a:extLst>
                <a:ext uri="{28A0092B-C50C-407E-A947-70E740481C1C}">
                  <a14:useLocalDpi xmlns:a14="http://schemas.microsoft.com/office/drawing/2010/main" val="0"/>
                </a:ext>
              </a:extLst>
            </a:blip>
            <a:srcRect l="16250" t="7941" r="16500" b="3171"/>
            <a:stretch/>
          </p:blipFill>
          <p:spPr bwMode="auto">
            <a:xfrm>
              <a:off x="182881" y="182880"/>
              <a:ext cx="795528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5">
              <a:extLst>
                <a:ext uri="{FF2B5EF4-FFF2-40B4-BE49-F238E27FC236}">
                  <a16:creationId xmlns:a16="http://schemas.microsoft.com/office/drawing/2014/main" id="{9C43CB9B-3F04-4071-B72E-1F270999674F}"/>
                </a:ext>
              </a:extLst>
            </p:cNvPr>
            <p:cNvPicPr>
              <a:picLocks noChangeAspect="1"/>
            </p:cNvPicPr>
            <p:nvPr/>
          </p:nvPicPr>
          <p:blipFill rotWithShape="1">
            <a:blip r:embed="rId3"/>
            <a:srcRect l="14166" t="37080" r="63147" b="43540"/>
            <a:stretch/>
          </p:blipFill>
          <p:spPr>
            <a:xfrm>
              <a:off x="658368" y="182880"/>
              <a:ext cx="1627632" cy="179363"/>
            </a:xfrm>
            <a:prstGeom prst="rect">
              <a:avLst/>
            </a:prstGeom>
          </p:spPr>
        </p:pic>
      </p:gr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1" b="266"/>
          <a:stretch/>
        </p:blipFill>
        <p:spPr>
          <a:xfrm>
            <a:off x="6291565" y="0"/>
            <a:ext cx="2852435" cy="6858000"/>
          </a:xfrm>
          <a:prstGeom prst="rect">
            <a:avLst/>
          </a:prstGeom>
        </p:spPr>
      </p:pic>
    </p:spTree>
    <p:extLst>
      <p:ext uri="{BB962C8B-B14F-4D97-AF65-F5344CB8AC3E}">
        <p14:creationId xmlns:p14="http://schemas.microsoft.com/office/powerpoint/2010/main" val="2657901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22960"/>
            <a:ext cx="9144000" cy="5210432"/>
          </a:xfrm>
          <a:prstGeom prst="rect">
            <a:avLst/>
          </a:prstGeom>
        </p:spPr>
      </p:pic>
      <p:sp>
        <p:nvSpPr>
          <p:cNvPr id="6" name="WordArt 9"/>
          <p:cNvSpPr>
            <a:spLocks noChangeArrowheads="1" noChangeShapeType="1" noTextEdit="1"/>
          </p:cNvSpPr>
          <p:nvPr/>
        </p:nvSpPr>
        <p:spPr bwMode="auto">
          <a:xfrm rot="20894799">
            <a:off x="4742522" y="1793483"/>
            <a:ext cx="4103048" cy="691472"/>
          </a:xfrm>
          <a:prstGeom prst="rect">
            <a:avLst/>
          </a:prstGeom>
        </p:spPr>
        <p:txBody>
          <a:bodyPr wrap="none" fromWordArt="1">
            <a:prstTxWarp prst="textSlantUp">
              <a:avLst>
                <a:gd name="adj" fmla="val 11481"/>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Initial Output</a:t>
            </a:r>
          </a:p>
        </p:txBody>
      </p:sp>
    </p:spTree>
    <p:extLst>
      <p:ext uri="{BB962C8B-B14F-4D97-AF65-F5344CB8AC3E}">
        <p14:creationId xmlns:p14="http://schemas.microsoft.com/office/powerpoint/2010/main" val="120770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822960"/>
            <a:ext cx="9144000" cy="5210432"/>
          </a:xfrm>
          <a:prstGeom prst="rect">
            <a:avLst/>
          </a:prstGeom>
        </p:spPr>
      </p:pic>
      <p:cxnSp>
        <p:nvCxnSpPr>
          <p:cNvPr id="8" name="Straight Arrow Connector 7"/>
          <p:cNvCxnSpPr/>
          <p:nvPr/>
        </p:nvCxnSpPr>
        <p:spPr>
          <a:xfrm flipH="1" flipV="1">
            <a:off x="1219200" y="220980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128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822960"/>
            <a:ext cx="9144000" cy="5210432"/>
          </a:xfrm>
          <a:prstGeom prst="rect">
            <a:avLst/>
          </a:prstGeom>
        </p:spPr>
      </p:pic>
      <p:cxnSp>
        <p:nvCxnSpPr>
          <p:cNvPr id="9" name="Straight Arrow Connector 8"/>
          <p:cNvCxnSpPr/>
          <p:nvPr/>
        </p:nvCxnSpPr>
        <p:spPr>
          <a:xfrm flipH="1" flipV="1">
            <a:off x="1219200" y="350520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587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22960"/>
            <a:ext cx="9144000" cy="5210432"/>
          </a:xfrm>
          <a:prstGeom prst="rect">
            <a:avLst/>
          </a:prstGeom>
        </p:spPr>
      </p:pic>
      <p:cxnSp>
        <p:nvCxnSpPr>
          <p:cNvPr id="3" name="Straight Arrow Connector 2"/>
          <p:cNvCxnSpPr/>
          <p:nvPr/>
        </p:nvCxnSpPr>
        <p:spPr>
          <a:xfrm flipH="1" flipV="1">
            <a:off x="1143000" y="487680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61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22960"/>
            <a:ext cx="9144000" cy="5210432"/>
          </a:xfrm>
          <a:prstGeom prst="rect">
            <a:avLst/>
          </a:prstGeom>
        </p:spPr>
      </p:pic>
      <p:cxnSp>
        <p:nvCxnSpPr>
          <p:cNvPr id="3" name="Straight Arrow Connector 2"/>
          <p:cNvCxnSpPr/>
          <p:nvPr/>
        </p:nvCxnSpPr>
        <p:spPr>
          <a:xfrm flipH="1" flipV="1">
            <a:off x="5334000" y="304800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294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A56CC33-964F-4497-A51A-8C97B6942471}"/>
              </a:ext>
            </a:extLst>
          </p:cNvPr>
          <p:cNvGrpSpPr/>
          <p:nvPr/>
        </p:nvGrpSpPr>
        <p:grpSpPr>
          <a:xfrm>
            <a:off x="182880" y="182880"/>
            <a:ext cx="8778240" cy="6492240"/>
            <a:chOff x="182880" y="182880"/>
            <a:chExt cx="8778240" cy="6492240"/>
          </a:xfrm>
        </p:grpSpPr>
        <p:pic>
          <p:nvPicPr>
            <p:cNvPr id="2050" name="Picture 2"/>
            <p:cNvPicPr>
              <a:picLocks noChangeArrowheads="1"/>
            </p:cNvPicPr>
            <p:nvPr/>
          </p:nvPicPr>
          <p:blipFill rotWithShape="1">
            <a:blip r:embed="rId2">
              <a:extLst>
                <a:ext uri="{28A0092B-C50C-407E-A947-70E740481C1C}">
                  <a14:useLocalDpi xmlns:a14="http://schemas.microsoft.com/office/drawing/2010/main" val="0"/>
                </a:ext>
              </a:extLst>
            </a:blip>
            <a:srcRect l="15949" t="9557" r="16006" b="5834"/>
            <a:stretch/>
          </p:blipFill>
          <p:spPr bwMode="auto">
            <a:xfrm>
              <a:off x="182880"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1">
              <a:extLst>
                <a:ext uri="{FF2B5EF4-FFF2-40B4-BE49-F238E27FC236}">
                  <a16:creationId xmlns:a16="http://schemas.microsoft.com/office/drawing/2014/main" id="{FF53802D-3F81-4EE8-ADC2-F6EC4D280869}"/>
                </a:ext>
              </a:extLst>
            </p:cNvPr>
            <p:cNvPicPr>
              <a:picLocks/>
            </p:cNvPicPr>
            <p:nvPr/>
          </p:nvPicPr>
          <p:blipFill rotWithShape="1">
            <a:blip r:embed="rId3"/>
            <a:srcRect l="14167" t="43540" r="58333" b="37080"/>
            <a:stretch/>
          </p:blipFill>
          <p:spPr>
            <a:xfrm>
              <a:off x="722376" y="192820"/>
              <a:ext cx="2286000" cy="155448"/>
            </a:xfrm>
            <a:prstGeom prst="rect">
              <a:avLst/>
            </a:prstGeom>
          </p:spPr>
        </p:pic>
      </p:grpSp>
    </p:spTree>
    <p:extLst>
      <p:ext uri="{BB962C8B-B14F-4D97-AF65-F5344CB8AC3E}">
        <p14:creationId xmlns:p14="http://schemas.microsoft.com/office/powerpoint/2010/main" val="10298256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C7C1A8C-A07E-41A6-9CAC-E91030BD64B3}"/>
              </a:ext>
            </a:extLst>
          </p:cNvPr>
          <p:cNvGrpSpPr/>
          <p:nvPr/>
        </p:nvGrpSpPr>
        <p:grpSpPr>
          <a:xfrm>
            <a:off x="182880" y="182880"/>
            <a:ext cx="8778240" cy="6492240"/>
            <a:chOff x="182880" y="182880"/>
            <a:chExt cx="8778240" cy="6492240"/>
          </a:xfrm>
        </p:grpSpPr>
        <p:pic>
          <p:nvPicPr>
            <p:cNvPr id="3074" name="Picture 2"/>
            <p:cNvPicPr>
              <a:picLocks noChangeArrowheads="1"/>
            </p:cNvPicPr>
            <p:nvPr/>
          </p:nvPicPr>
          <p:blipFill rotWithShape="1">
            <a:blip r:embed="rId2">
              <a:extLst>
                <a:ext uri="{28A0092B-C50C-407E-A947-70E740481C1C}">
                  <a14:useLocalDpi xmlns:a14="http://schemas.microsoft.com/office/drawing/2010/main" val="0"/>
                </a:ext>
              </a:extLst>
            </a:blip>
            <a:srcRect l="13330" t="9012" r="13387" b="2968"/>
            <a:stretch/>
          </p:blipFill>
          <p:spPr bwMode="auto">
            <a:xfrm>
              <a:off x="182880"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1">
              <a:extLst>
                <a:ext uri="{FF2B5EF4-FFF2-40B4-BE49-F238E27FC236}">
                  <a16:creationId xmlns:a16="http://schemas.microsoft.com/office/drawing/2014/main" id="{6DE38DFB-1EDE-4779-8CD9-27B195CECE66}"/>
                </a:ext>
              </a:extLst>
            </p:cNvPr>
            <p:cNvPicPr>
              <a:picLocks/>
            </p:cNvPicPr>
            <p:nvPr/>
          </p:nvPicPr>
          <p:blipFill rotWithShape="1">
            <a:blip r:embed="rId3"/>
            <a:srcRect l="12500" t="50431" r="59167" b="34066"/>
            <a:stretch/>
          </p:blipFill>
          <p:spPr>
            <a:xfrm>
              <a:off x="685800" y="201168"/>
              <a:ext cx="2377440" cy="146304"/>
            </a:xfrm>
            <a:prstGeom prst="rect">
              <a:avLst/>
            </a:prstGeom>
          </p:spPr>
        </p:pic>
      </p:grpSp>
    </p:spTree>
    <p:extLst>
      <p:ext uri="{BB962C8B-B14F-4D97-AF65-F5344CB8AC3E}">
        <p14:creationId xmlns:p14="http://schemas.microsoft.com/office/powerpoint/2010/main" val="2610765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0082"/>
            </a:gs>
            <a:gs pos="30000">
              <a:srgbClr val="66008F"/>
            </a:gs>
            <a:gs pos="64999">
              <a:srgbClr val="BA0066"/>
            </a:gs>
            <a:gs pos="89999">
              <a:srgbClr val="FF0000"/>
            </a:gs>
            <a:gs pos="100000">
              <a:srgbClr val="FF8200"/>
            </a:gs>
          </a:gsLst>
          <a:lin ang="5400000" scaled="1"/>
        </a:gradFill>
        <a:effectLst/>
      </p:bgPr>
    </p:bg>
    <p:spTree>
      <p:nvGrpSpPr>
        <p:cNvPr id="1" name=""/>
        <p:cNvGrpSpPr/>
        <p:nvPr/>
      </p:nvGrpSpPr>
      <p:grpSpPr>
        <a:xfrm>
          <a:off x="0" y="0"/>
          <a:ext cx="0" cy="0"/>
          <a:chOff x="0" y="0"/>
          <a:chExt cx="0" cy="0"/>
        </a:xfrm>
      </p:grpSpPr>
      <p:pic>
        <p:nvPicPr>
          <p:cNvPr id="3074" name="Picture 3" descr="j02895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5138" y="4040188"/>
            <a:ext cx="3657600"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4" descr="j03458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8400" y="4953000"/>
            <a:ext cx="10668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WordArt 5"/>
          <p:cNvSpPr>
            <a:spLocks noChangeArrowheads="1" noChangeShapeType="1" noTextEdit="1"/>
          </p:cNvSpPr>
          <p:nvPr/>
        </p:nvSpPr>
        <p:spPr bwMode="auto">
          <a:xfrm>
            <a:off x="457200" y="1524000"/>
            <a:ext cx="8305800" cy="2926080"/>
          </a:xfrm>
          <a:prstGeom prst="rect">
            <a:avLst/>
          </a:prstGeom>
        </p:spPr>
        <p:txBody>
          <a:bodyPr wrap="none" fromWordArt="1">
            <a:prstTxWarp prst="textSlantUp">
              <a:avLst>
                <a:gd name="adj" fmla="val 27944"/>
              </a:avLst>
            </a:prstTxWarp>
          </a:bodyPr>
          <a:lstStyle/>
          <a:p>
            <a:pPr algn="ctr"/>
            <a:r>
              <a:rPr lang="en-US" sz="3600" kern="10" dirty="0">
                <a:ln w="9525">
                  <a:solidFill>
                    <a:srgbClr val="CC99FF"/>
                  </a:solidFill>
                  <a:round/>
                  <a:headEnd/>
                  <a:tailEnd/>
                </a:ln>
                <a:gradFill rotWithShape="1">
                  <a:gsLst>
                    <a:gs pos="0">
                      <a:schemeClr val="bg1"/>
                    </a:gs>
                    <a:gs pos="100000">
                      <a:srgbClr val="00FF00"/>
                    </a:gs>
                  </a:gsLst>
                  <a:lin ang="5400000" scaled="1"/>
                </a:gradFill>
                <a:effectLst>
                  <a:outerShdw dist="53882" dir="2700000" algn="ctr" rotWithShape="0">
                    <a:srgbClr val="9999FF">
                      <a:alpha val="79999"/>
                    </a:srgbClr>
                  </a:outerShdw>
                </a:effectLst>
                <a:latin typeface="Impact"/>
              </a:rPr>
              <a:t>Mouse Events</a:t>
            </a:r>
          </a:p>
        </p:txBody>
      </p:sp>
      <p:pic>
        <p:nvPicPr>
          <p:cNvPr id="3077" name="Picture 6" descr="j023304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000" y="4724400"/>
            <a:ext cx="1443038"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7" descr="j034485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0" y="4991100"/>
            <a:ext cx="1957388"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WordArt 18"/>
          <p:cNvSpPr>
            <a:spLocks noChangeArrowheads="1" noChangeShapeType="1" noTextEdit="1"/>
          </p:cNvSpPr>
          <p:nvPr/>
        </p:nvSpPr>
        <p:spPr bwMode="auto">
          <a:xfrm>
            <a:off x="371475" y="457200"/>
            <a:ext cx="8391525" cy="762000"/>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headEnd/>
                  <a:tailEnd/>
                </a:ln>
                <a:solidFill>
                  <a:srgbClr val="FFFFFF"/>
                </a:solidFill>
                <a:latin typeface="Arial Black"/>
              </a:rPr>
              <a:t>Section 18.2</a:t>
            </a:r>
          </a:p>
        </p:txBody>
      </p:sp>
    </p:spTree>
    <p:extLst>
      <p:ext uri="{BB962C8B-B14F-4D97-AF65-F5344CB8AC3E}">
        <p14:creationId xmlns:p14="http://schemas.microsoft.com/office/powerpoint/2010/main" val="315725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822960"/>
            <a:ext cx="9144000" cy="5211618"/>
          </a:xfrm>
          <a:prstGeom prst="rect">
            <a:avLst/>
          </a:prstGeom>
        </p:spPr>
      </p:pic>
      <p:sp>
        <p:nvSpPr>
          <p:cNvPr id="11" name="WordArt 9"/>
          <p:cNvSpPr>
            <a:spLocks noChangeArrowheads="1" noChangeShapeType="1" noTextEdit="1"/>
          </p:cNvSpPr>
          <p:nvPr/>
        </p:nvSpPr>
        <p:spPr bwMode="auto">
          <a:xfrm rot="20894799">
            <a:off x="4742522" y="1793483"/>
            <a:ext cx="4103048" cy="691472"/>
          </a:xfrm>
          <a:prstGeom prst="rect">
            <a:avLst/>
          </a:prstGeom>
        </p:spPr>
        <p:txBody>
          <a:bodyPr wrap="none" fromWordArt="1">
            <a:prstTxWarp prst="textSlantUp">
              <a:avLst>
                <a:gd name="adj" fmla="val 11481"/>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Initial Output</a:t>
            </a:r>
          </a:p>
        </p:txBody>
      </p:sp>
    </p:spTree>
    <p:extLst>
      <p:ext uri="{BB962C8B-B14F-4D97-AF65-F5344CB8AC3E}">
        <p14:creationId xmlns:p14="http://schemas.microsoft.com/office/powerpoint/2010/main" val="88151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22960"/>
            <a:ext cx="9144000" cy="5213865"/>
          </a:xfrm>
          <a:prstGeom prst="rect">
            <a:avLst/>
          </a:prstGeom>
        </p:spPr>
      </p:pic>
      <p:cxnSp>
        <p:nvCxnSpPr>
          <p:cNvPr id="8" name="Straight Arrow Connector 7"/>
          <p:cNvCxnSpPr/>
          <p:nvPr/>
        </p:nvCxnSpPr>
        <p:spPr>
          <a:xfrm flipH="1" flipV="1">
            <a:off x="1219200" y="220980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3782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22960"/>
            <a:ext cx="9144000" cy="5213865"/>
          </a:xfrm>
          <a:prstGeom prst="rect">
            <a:avLst/>
          </a:prstGeom>
        </p:spPr>
      </p:pic>
      <p:cxnSp>
        <p:nvCxnSpPr>
          <p:cNvPr id="9" name="Straight Arrow Connector 8"/>
          <p:cNvCxnSpPr/>
          <p:nvPr/>
        </p:nvCxnSpPr>
        <p:spPr>
          <a:xfrm flipH="1" flipV="1">
            <a:off x="1219200" y="350520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431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22960"/>
            <a:ext cx="9144000" cy="5213865"/>
          </a:xfrm>
          <a:prstGeom prst="rect">
            <a:avLst/>
          </a:prstGeom>
        </p:spPr>
      </p:pic>
      <p:cxnSp>
        <p:nvCxnSpPr>
          <p:cNvPr id="3" name="Straight Arrow Connector 2"/>
          <p:cNvCxnSpPr/>
          <p:nvPr/>
        </p:nvCxnSpPr>
        <p:spPr>
          <a:xfrm flipH="1" flipV="1">
            <a:off x="1143000" y="487680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364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22960"/>
            <a:ext cx="9144000" cy="5213865"/>
          </a:xfrm>
          <a:prstGeom prst="rect">
            <a:avLst/>
          </a:prstGeom>
        </p:spPr>
      </p:pic>
      <p:cxnSp>
        <p:nvCxnSpPr>
          <p:cNvPr id="3" name="Straight Arrow Connector 2"/>
          <p:cNvCxnSpPr/>
          <p:nvPr/>
        </p:nvCxnSpPr>
        <p:spPr>
          <a:xfrm flipH="1" flipV="1">
            <a:off x="5334000" y="304800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90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000082"/>
            </a:gs>
            <a:gs pos="30000">
              <a:srgbClr val="66008F"/>
            </a:gs>
            <a:gs pos="64999">
              <a:srgbClr val="BA0066"/>
            </a:gs>
            <a:gs pos="89999">
              <a:srgbClr val="FF0000"/>
            </a:gs>
            <a:gs pos="100000">
              <a:srgbClr val="FF8200"/>
            </a:gs>
          </a:gsLst>
          <a:lin ang="5400000" scaled="0"/>
        </a:gradFill>
        <a:effectLst/>
      </p:bgPr>
    </p:bg>
    <p:spTree>
      <p:nvGrpSpPr>
        <p:cNvPr id="1" name=""/>
        <p:cNvGrpSpPr/>
        <p:nvPr/>
      </p:nvGrpSpPr>
      <p:grpSpPr>
        <a:xfrm>
          <a:off x="0" y="0"/>
          <a:ext cx="0" cy="0"/>
          <a:chOff x="0" y="0"/>
          <a:chExt cx="0" cy="0"/>
        </a:xfrm>
      </p:grpSpPr>
      <p:sp>
        <p:nvSpPr>
          <p:cNvPr id="9218" name="WordArt 2"/>
          <p:cNvSpPr>
            <a:spLocks noChangeArrowheads="1" noChangeShapeType="1" noTextEdit="1"/>
          </p:cNvSpPr>
          <p:nvPr/>
        </p:nvSpPr>
        <p:spPr bwMode="auto">
          <a:xfrm>
            <a:off x="457200" y="1676400"/>
            <a:ext cx="8382000" cy="2560320"/>
          </a:xfrm>
          <a:prstGeom prst="rect">
            <a:avLst/>
          </a:prstGeom>
        </p:spPr>
        <p:txBody>
          <a:bodyPr wrap="none" fromWordArt="1">
            <a:prstTxWarp prst="textSlantUp">
              <a:avLst>
                <a:gd name="adj" fmla="val 32056"/>
              </a:avLst>
            </a:prstTxWarp>
          </a:bodyPr>
          <a:lstStyle/>
          <a:p>
            <a:pPr algn="ctr"/>
            <a:r>
              <a:rPr lang="en-US" sz="3600" kern="10" dirty="0">
                <a:ln w="9525">
                  <a:solidFill>
                    <a:srgbClr val="CC99FF"/>
                  </a:solidFill>
                  <a:round/>
                  <a:headEnd/>
                  <a:tailEnd/>
                </a:ln>
                <a:gradFill rotWithShape="1">
                  <a:gsLst>
                    <a:gs pos="0">
                      <a:schemeClr val="bg1"/>
                    </a:gs>
                    <a:gs pos="100000">
                      <a:srgbClr val="00FF00"/>
                    </a:gs>
                  </a:gsLst>
                  <a:lin ang="5400000" scaled="1"/>
                </a:gradFill>
                <a:effectLst>
                  <a:outerShdw dist="53882" dir="2700000" algn="ctr" rotWithShape="0">
                    <a:srgbClr val="9999FF">
                      <a:alpha val="79999"/>
                    </a:srgbClr>
                  </a:outerShdw>
                </a:effectLst>
                <a:latin typeface="Impact"/>
              </a:rPr>
              <a:t>      Key       </a:t>
            </a:r>
          </a:p>
        </p:txBody>
      </p:sp>
      <p:sp>
        <p:nvSpPr>
          <p:cNvPr id="9219" name="WordArt 18"/>
          <p:cNvSpPr>
            <a:spLocks noChangeArrowheads="1" noChangeShapeType="1" noTextEdit="1"/>
          </p:cNvSpPr>
          <p:nvPr/>
        </p:nvSpPr>
        <p:spPr bwMode="auto">
          <a:xfrm>
            <a:off x="371475" y="457200"/>
            <a:ext cx="8391525" cy="762000"/>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headEnd/>
                  <a:tailEnd/>
                </a:ln>
                <a:solidFill>
                  <a:srgbClr val="FFFFFF"/>
                </a:solidFill>
                <a:latin typeface="Arial Black"/>
              </a:rPr>
              <a:t>Section 18.5</a:t>
            </a:r>
          </a:p>
        </p:txBody>
      </p:sp>
      <p:sp>
        <p:nvSpPr>
          <p:cNvPr id="9220" name="WordArt 2"/>
          <p:cNvSpPr>
            <a:spLocks noChangeArrowheads="1" noChangeShapeType="1" noTextEdit="1"/>
          </p:cNvSpPr>
          <p:nvPr/>
        </p:nvSpPr>
        <p:spPr bwMode="auto">
          <a:xfrm>
            <a:off x="457200" y="3886200"/>
            <a:ext cx="8382000" cy="2560320"/>
          </a:xfrm>
          <a:prstGeom prst="rect">
            <a:avLst/>
          </a:prstGeom>
        </p:spPr>
        <p:txBody>
          <a:bodyPr wrap="none" fromWordArt="1">
            <a:prstTxWarp prst="textSlantUp">
              <a:avLst>
                <a:gd name="adj" fmla="val 32056"/>
              </a:avLst>
            </a:prstTxWarp>
          </a:bodyPr>
          <a:lstStyle/>
          <a:p>
            <a:pPr algn="ctr"/>
            <a:r>
              <a:rPr lang="en-US" sz="3600" kern="10" dirty="0">
                <a:ln w="9525">
                  <a:solidFill>
                    <a:srgbClr val="CC99FF"/>
                  </a:solidFill>
                  <a:round/>
                  <a:headEnd/>
                  <a:tailEnd/>
                </a:ln>
                <a:gradFill rotWithShape="1">
                  <a:gsLst>
                    <a:gs pos="0">
                      <a:schemeClr val="bg1"/>
                    </a:gs>
                    <a:gs pos="100000">
                      <a:srgbClr val="00FF00"/>
                    </a:gs>
                  </a:gsLst>
                  <a:lin ang="5400000" scaled="1"/>
                </a:gradFill>
                <a:effectLst>
                  <a:outerShdw dist="53882" dir="2700000" algn="ctr" rotWithShape="0">
                    <a:srgbClr val="9999FF">
                      <a:alpha val="79999"/>
                    </a:srgbClr>
                  </a:outerShdw>
                </a:effectLst>
                <a:latin typeface="Impact"/>
              </a:rPr>
              <a:t>   Events   </a:t>
            </a:r>
          </a:p>
        </p:txBody>
      </p:sp>
      <p:pic>
        <p:nvPicPr>
          <p:cNvPr id="11267" name="Picture 3" descr="C:\Users\JohnSchram\AppData\Local\Microsoft\Windows\Temporary Internet Files\Content.IE5\4IKOJ3QF\MC90043390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28800"/>
            <a:ext cx="19812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C:\Users\JohnSchram\AppData\Local\Microsoft\Windows\Temporary Internet Files\Content.IE5\U7LLF55W\MC900187159[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996684" y="2064105"/>
            <a:ext cx="1842516" cy="151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803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5" name="Picture 3"/>
          <p:cNvPicPr>
            <a:picLocks noChangeArrowheads="1"/>
          </p:cNvPicPr>
          <p:nvPr/>
        </p:nvPicPr>
        <p:blipFill rotWithShape="1">
          <a:blip r:embed="rId2">
            <a:extLst>
              <a:ext uri="{28A0092B-C50C-407E-A947-70E740481C1C}">
                <a14:useLocalDpi xmlns:a14="http://schemas.microsoft.com/office/drawing/2010/main" val="0"/>
              </a:ext>
            </a:extLst>
          </a:blip>
          <a:srcRect l="13666" t="14930" r="17417" b="12503"/>
          <a:stretch/>
        </p:blipFill>
        <p:spPr bwMode="auto">
          <a:xfrm>
            <a:off x="182879"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48913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5" name="Picture 3"/>
          <p:cNvPicPr>
            <a:picLocks noChangeArrowheads="1"/>
          </p:cNvPicPr>
          <p:nvPr/>
        </p:nvPicPr>
        <p:blipFill rotWithShape="1">
          <a:blip r:embed="rId2">
            <a:extLst>
              <a:ext uri="{28A0092B-C50C-407E-A947-70E740481C1C}">
                <a14:useLocalDpi xmlns:a14="http://schemas.microsoft.com/office/drawing/2010/main" val="0"/>
              </a:ext>
            </a:extLst>
          </a:blip>
          <a:srcRect l="13666" t="14930" r="17417" b="12503"/>
          <a:stretch/>
        </p:blipFill>
        <p:spPr bwMode="auto">
          <a:xfrm>
            <a:off x="182879"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3"/>
          <p:cNvPicPr/>
          <p:nvPr/>
        </p:nvPicPr>
        <p:blipFill>
          <a:blip r:embed="rId3"/>
          <a:stretch>
            <a:fillRect/>
          </a:stretch>
        </p:blipFill>
        <p:spPr>
          <a:xfrm>
            <a:off x="4571999" y="3810000"/>
            <a:ext cx="4114800" cy="2770505"/>
          </a:xfrm>
          <a:prstGeom prst="rect">
            <a:avLst/>
          </a:prstGeom>
        </p:spPr>
      </p:pic>
    </p:spTree>
    <p:extLst>
      <p:ext uri="{BB962C8B-B14F-4D97-AF65-F5344CB8AC3E}">
        <p14:creationId xmlns:p14="http://schemas.microsoft.com/office/powerpoint/2010/main" val="2762256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218" name="Picture 2"/>
          <p:cNvPicPr>
            <a:picLocks noChangeArrowheads="1"/>
          </p:cNvPicPr>
          <p:nvPr/>
        </p:nvPicPr>
        <p:blipFill rotWithShape="1">
          <a:blip r:embed="rId2">
            <a:extLst>
              <a:ext uri="{28A0092B-C50C-407E-A947-70E740481C1C}">
                <a14:useLocalDpi xmlns:a14="http://schemas.microsoft.com/office/drawing/2010/main" val="0"/>
              </a:ext>
            </a:extLst>
          </a:blip>
          <a:srcRect l="9000" t="10367" r="19250" b="5928"/>
          <a:stretch/>
        </p:blipFill>
        <p:spPr bwMode="auto">
          <a:xfrm>
            <a:off x="182879"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61736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218" name="Picture 2"/>
          <p:cNvPicPr>
            <a:picLocks noChangeArrowheads="1"/>
          </p:cNvPicPr>
          <p:nvPr/>
        </p:nvPicPr>
        <p:blipFill rotWithShape="1">
          <a:blip r:embed="rId2">
            <a:extLst>
              <a:ext uri="{28A0092B-C50C-407E-A947-70E740481C1C}">
                <a14:useLocalDpi xmlns:a14="http://schemas.microsoft.com/office/drawing/2010/main" val="0"/>
              </a:ext>
            </a:extLst>
          </a:blip>
          <a:srcRect l="9000" t="10367" r="19250" b="5928"/>
          <a:stretch/>
        </p:blipFill>
        <p:spPr bwMode="auto">
          <a:xfrm>
            <a:off x="182879"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4"/>
          <p:cNvPicPr>
            <a:picLocks/>
          </p:cNvPicPr>
          <p:nvPr/>
        </p:nvPicPr>
        <p:blipFill>
          <a:blip r:embed="rId3"/>
          <a:stretch>
            <a:fillRect/>
          </a:stretch>
        </p:blipFill>
        <p:spPr>
          <a:xfrm>
            <a:off x="4937760" y="4023359"/>
            <a:ext cx="4114800" cy="2770632"/>
          </a:xfrm>
          <a:prstGeom prst="rect">
            <a:avLst/>
          </a:prstGeom>
        </p:spPr>
      </p:pic>
    </p:spTree>
    <p:extLst>
      <p:ext uri="{BB962C8B-B14F-4D97-AF65-F5344CB8AC3E}">
        <p14:creationId xmlns:p14="http://schemas.microsoft.com/office/powerpoint/2010/main" val="2342659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7" name="Picture 3"/>
          <p:cNvPicPr>
            <a:picLocks noChangeArrowheads="1"/>
          </p:cNvPicPr>
          <p:nvPr/>
        </p:nvPicPr>
        <p:blipFill rotWithShape="1">
          <a:blip r:embed="rId2">
            <a:extLst>
              <a:ext uri="{28A0092B-C50C-407E-A947-70E740481C1C}">
                <a14:useLocalDpi xmlns:a14="http://schemas.microsoft.com/office/drawing/2010/main" val="0"/>
              </a:ext>
            </a:extLst>
          </a:blip>
          <a:srcRect l="9500" t="8424" r="9417" b="5997"/>
          <a:stretch/>
        </p:blipFill>
        <p:spPr bwMode="auto">
          <a:xfrm>
            <a:off x="182880"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535510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218" name="Picture 2"/>
          <p:cNvPicPr>
            <a:picLocks noChangeArrowheads="1"/>
          </p:cNvPicPr>
          <p:nvPr/>
        </p:nvPicPr>
        <p:blipFill rotWithShape="1">
          <a:blip r:embed="rId2">
            <a:extLst>
              <a:ext uri="{28A0092B-C50C-407E-A947-70E740481C1C}">
                <a14:useLocalDpi xmlns:a14="http://schemas.microsoft.com/office/drawing/2010/main" val="0"/>
              </a:ext>
            </a:extLst>
          </a:blip>
          <a:srcRect l="9000" t="10367" r="19250" b="5928"/>
          <a:stretch/>
        </p:blipFill>
        <p:spPr bwMode="auto">
          <a:xfrm>
            <a:off x="182879"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6"/>
          <p:cNvPicPr>
            <a:picLocks/>
          </p:cNvPicPr>
          <p:nvPr/>
        </p:nvPicPr>
        <p:blipFill>
          <a:blip r:embed="rId3"/>
          <a:stretch>
            <a:fillRect/>
          </a:stretch>
        </p:blipFill>
        <p:spPr>
          <a:xfrm>
            <a:off x="4937760" y="4023359"/>
            <a:ext cx="4114800" cy="2770632"/>
          </a:xfrm>
          <a:prstGeom prst="rect">
            <a:avLst/>
          </a:prstGeom>
        </p:spPr>
      </p:pic>
    </p:spTree>
    <p:extLst>
      <p:ext uri="{BB962C8B-B14F-4D97-AF65-F5344CB8AC3E}">
        <p14:creationId xmlns:p14="http://schemas.microsoft.com/office/powerpoint/2010/main" val="4232421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249" t="12682" r="26162" b="9595"/>
          <a:stretch/>
        </p:blipFill>
        <p:spPr bwMode="auto">
          <a:xfrm>
            <a:off x="182878" y="182879"/>
            <a:ext cx="5371256"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250" t="27723" r="46833" b="8644"/>
          <a:stretch/>
        </p:blipFill>
        <p:spPr bwMode="auto">
          <a:xfrm>
            <a:off x="5714999" y="182879"/>
            <a:ext cx="3246119" cy="5512332"/>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717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0167" t="45878" r="43537" b="33278"/>
          <a:stretch/>
        </p:blipFill>
        <p:spPr bwMode="auto">
          <a:xfrm>
            <a:off x="2667000" y="2057400"/>
            <a:ext cx="2887134"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2704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9999" t="11401" r="9942" b="5335"/>
          <a:stretch/>
        </p:blipFill>
        <p:spPr bwMode="auto">
          <a:xfrm>
            <a:off x="210312" y="0"/>
            <a:ext cx="8726426"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90923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5333" t="9305" r="34583" b="6989"/>
          <a:stretch/>
        </p:blipFill>
        <p:spPr bwMode="auto">
          <a:xfrm>
            <a:off x="182880" y="182879"/>
            <a:ext cx="4114317"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9221"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5334" t="16473" r="50583" b="10077"/>
          <a:stretch/>
        </p:blipFill>
        <p:spPr bwMode="auto">
          <a:xfrm>
            <a:off x="2628626" y="1142999"/>
            <a:ext cx="2400574" cy="5532119"/>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12000" t="20995" r="48750" b="7717"/>
          <a:stretch/>
        </p:blipFill>
        <p:spPr bwMode="auto">
          <a:xfrm>
            <a:off x="5181599" y="1488110"/>
            <a:ext cx="3779519" cy="5187008"/>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88175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66" t="10586" r="17348" b="6369"/>
          <a:stretch/>
        </p:blipFill>
        <p:spPr bwMode="auto">
          <a:xfrm>
            <a:off x="201168" y="0"/>
            <a:ext cx="8741664"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18121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50" t="9264" r="17417" b="7830"/>
          <a:stretch/>
        </p:blipFill>
        <p:spPr bwMode="auto">
          <a:xfrm>
            <a:off x="201168" y="0"/>
            <a:ext cx="8739561"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3535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291" name="Picture 3"/>
          <p:cNvPicPr>
            <a:picLocks noChangeArrowheads="1"/>
          </p:cNvPicPr>
          <p:nvPr/>
        </p:nvPicPr>
        <p:blipFill rotWithShape="1">
          <a:blip r:embed="rId2">
            <a:extLst>
              <a:ext uri="{28A0092B-C50C-407E-A947-70E740481C1C}">
                <a14:useLocalDpi xmlns:a14="http://schemas.microsoft.com/office/drawing/2010/main" val="0"/>
              </a:ext>
            </a:extLst>
          </a:blip>
          <a:srcRect l="3750" t="14709" r="23750" b="8312"/>
          <a:stretch/>
        </p:blipFill>
        <p:spPr bwMode="auto">
          <a:xfrm>
            <a:off x="182879" y="182879"/>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252326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314" name="Picture 2"/>
          <p:cNvPicPr>
            <a:picLocks noChangeArrowheads="1"/>
          </p:cNvPicPr>
          <p:nvPr/>
        </p:nvPicPr>
        <p:blipFill rotWithShape="1">
          <a:blip r:embed="rId2">
            <a:extLst>
              <a:ext uri="{28A0092B-C50C-407E-A947-70E740481C1C}">
                <a14:useLocalDpi xmlns:a14="http://schemas.microsoft.com/office/drawing/2010/main" val="0"/>
              </a:ext>
            </a:extLst>
          </a:blip>
          <a:srcRect l="3417" t="15771" r="12832" b="9223"/>
          <a:stretch/>
        </p:blipFill>
        <p:spPr bwMode="auto">
          <a:xfrm>
            <a:off x="182880" y="182879"/>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409482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338" name="Picture 2"/>
          <p:cNvPicPr>
            <a:picLocks noChangeArrowheads="1"/>
          </p:cNvPicPr>
          <p:nvPr/>
        </p:nvPicPr>
        <p:blipFill rotWithShape="1">
          <a:blip r:embed="rId2">
            <a:extLst>
              <a:ext uri="{28A0092B-C50C-407E-A947-70E740481C1C}">
                <a14:useLocalDpi xmlns:a14="http://schemas.microsoft.com/office/drawing/2010/main" val="0"/>
              </a:ext>
            </a:extLst>
          </a:blip>
          <a:srcRect l="6666" t="18747" r="6334" b="10340"/>
          <a:stretch/>
        </p:blipFill>
        <p:spPr bwMode="auto">
          <a:xfrm>
            <a:off x="182880" y="182880"/>
            <a:ext cx="8778240" cy="6492240"/>
          </a:xfrm>
          <a:prstGeom prst="rect">
            <a:avLst/>
          </a:prstGeom>
          <a:noFill/>
          <a:ln w="152400">
            <a:solidFill>
              <a:srgbClr val="CECEEF"/>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566910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362" name="Picture 2"/>
          <p:cNvPicPr>
            <a:picLocks noChangeArrowheads="1"/>
          </p:cNvPicPr>
          <p:nvPr/>
        </p:nvPicPr>
        <p:blipFill rotWithShape="1">
          <a:blip r:embed="rId2">
            <a:extLst>
              <a:ext uri="{28A0092B-C50C-407E-A947-70E740481C1C}">
                <a14:useLocalDpi xmlns:a14="http://schemas.microsoft.com/office/drawing/2010/main" val="0"/>
              </a:ext>
            </a:extLst>
          </a:blip>
          <a:srcRect l="20833" t="11911" r="17000" b="6479"/>
          <a:stretch/>
        </p:blipFill>
        <p:spPr bwMode="auto">
          <a:xfrm>
            <a:off x="182879" y="182879"/>
            <a:ext cx="7208521"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520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7" name="Picture 3"/>
          <p:cNvPicPr>
            <a:picLocks noChangeArrowheads="1"/>
          </p:cNvPicPr>
          <p:nvPr/>
        </p:nvPicPr>
        <p:blipFill rotWithShape="1">
          <a:blip r:embed="rId2">
            <a:extLst>
              <a:ext uri="{28A0092B-C50C-407E-A947-70E740481C1C}">
                <a14:useLocalDpi xmlns:a14="http://schemas.microsoft.com/office/drawing/2010/main" val="0"/>
              </a:ext>
            </a:extLst>
          </a:blip>
          <a:srcRect l="9500" t="8424" r="9417" b="5997"/>
          <a:stretch/>
        </p:blipFill>
        <p:spPr bwMode="auto">
          <a:xfrm>
            <a:off x="182880"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10"/>
          <p:cNvPicPr/>
          <p:nvPr/>
        </p:nvPicPr>
        <p:blipFill>
          <a:blip r:embed="rId3"/>
          <a:stretch>
            <a:fillRect/>
          </a:stretch>
        </p:blipFill>
        <p:spPr>
          <a:xfrm>
            <a:off x="4800600" y="182880"/>
            <a:ext cx="4160520" cy="2798292"/>
          </a:xfrm>
          <a:prstGeom prst="rect">
            <a:avLst/>
          </a:prstGeom>
        </p:spPr>
      </p:pic>
      <p:pic>
        <p:nvPicPr>
          <p:cNvPr id="12" name="Picture 11"/>
          <p:cNvPicPr/>
          <p:nvPr/>
        </p:nvPicPr>
        <p:blipFill>
          <a:blip r:embed="rId4"/>
          <a:stretch>
            <a:fillRect/>
          </a:stretch>
        </p:blipFill>
        <p:spPr>
          <a:xfrm>
            <a:off x="4800600" y="3876828"/>
            <a:ext cx="4160520" cy="2798292"/>
          </a:xfrm>
          <a:prstGeom prst="rect">
            <a:avLst/>
          </a:prstGeom>
        </p:spPr>
      </p:pic>
      <p:sp>
        <p:nvSpPr>
          <p:cNvPr id="13" name="WordArt 9"/>
          <p:cNvSpPr>
            <a:spLocks noChangeArrowheads="1" noChangeShapeType="1" noTextEdit="1"/>
          </p:cNvSpPr>
          <p:nvPr/>
        </p:nvSpPr>
        <p:spPr bwMode="auto">
          <a:xfrm rot="20927505">
            <a:off x="6643999" y="2179701"/>
            <a:ext cx="2133600" cy="359568"/>
          </a:xfrm>
          <a:prstGeom prst="rect">
            <a:avLst/>
          </a:prstGeom>
        </p:spPr>
        <p:txBody>
          <a:bodyPr wrap="none" fromWordArt="1">
            <a:prstTxWarp prst="textSlantUp">
              <a:avLst>
                <a:gd name="adj" fmla="val 11481"/>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Initial Output</a:t>
            </a:r>
          </a:p>
        </p:txBody>
      </p:sp>
      <p:sp>
        <p:nvSpPr>
          <p:cNvPr id="14" name="WordArt 9"/>
          <p:cNvSpPr>
            <a:spLocks noChangeArrowheads="1" noChangeShapeType="1" noTextEdit="1"/>
          </p:cNvSpPr>
          <p:nvPr/>
        </p:nvSpPr>
        <p:spPr bwMode="auto">
          <a:xfrm rot="20796541">
            <a:off x="6642034" y="5799054"/>
            <a:ext cx="2133600" cy="359568"/>
          </a:xfrm>
          <a:prstGeom prst="rect">
            <a:avLst/>
          </a:prstGeom>
        </p:spPr>
        <p:txBody>
          <a:bodyPr wrap="none" fromWordArt="1">
            <a:prstTxWarp prst="textSlantUp">
              <a:avLst>
                <a:gd name="adj" fmla="val 11481"/>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7 clicks later</a:t>
            </a:r>
          </a:p>
        </p:txBody>
      </p:sp>
    </p:spTree>
    <p:extLst>
      <p:ext uri="{BB962C8B-B14F-4D97-AF65-F5344CB8AC3E}">
        <p14:creationId xmlns:p14="http://schemas.microsoft.com/office/powerpoint/2010/main" val="3820080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362" name="Picture 2"/>
          <p:cNvPicPr>
            <a:picLocks noChangeArrowheads="1"/>
          </p:cNvPicPr>
          <p:nvPr/>
        </p:nvPicPr>
        <p:blipFill rotWithShape="1">
          <a:blip r:embed="rId2">
            <a:extLst>
              <a:ext uri="{28A0092B-C50C-407E-A947-70E740481C1C}">
                <a14:useLocalDpi xmlns:a14="http://schemas.microsoft.com/office/drawing/2010/main" val="0"/>
              </a:ext>
            </a:extLst>
          </a:blip>
          <a:srcRect l="20833" t="11911" r="17000" b="6479"/>
          <a:stretch/>
        </p:blipFill>
        <p:spPr bwMode="auto">
          <a:xfrm>
            <a:off x="182879" y="182879"/>
            <a:ext cx="7208521"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3"/>
          <p:cNvPicPr/>
          <p:nvPr/>
        </p:nvPicPr>
        <p:blipFill>
          <a:blip r:embed="rId3"/>
          <a:stretch>
            <a:fillRect/>
          </a:stretch>
        </p:blipFill>
        <p:spPr>
          <a:xfrm>
            <a:off x="4267200" y="0"/>
            <a:ext cx="4876799" cy="3280756"/>
          </a:xfrm>
          <a:prstGeom prst="rect">
            <a:avLst/>
          </a:prstGeom>
        </p:spPr>
      </p:pic>
      <p:sp>
        <p:nvSpPr>
          <p:cNvPr id="5" name="WordArt 9"/>
          <p:cNvSpPr>
            <a:spLocks noChangeArrowheads="1" noChangeShapeType="1" noTextEdit="1"/>
          </p:cNvSpPr>
          <p:nvPr/>
        </p:nvSpPr>
        <p:spPr bwMode="auto">
          <a:xfrm rot="20927505">
            <a:off x="4833146" y="1755058"/>
            <a:ext cx="4034940" cy="911234"/>
          </a:xfrm>
          <a:prstGeom prst="rect">
            <a:avLst/>
          </a:prstGeom>
        </p:spPr>
        <p:txBody>
          <a:bodyPr wrap="none" fromWordArt="1">
            <a:prstTxWarp prst="textSlantUp">
              <a:avLst>
                <a:gd name="adj" fmla="val 11481"/>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Output after</a:t>
            </a:r>
          </a:p>
          <a:p>
            <a:pPr algn="ctr"/>
            <a:r>
              <a:rPr lang="en-US" sz="3600" u="sng"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ANY</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 key is pressed</a:t>
            </a:r>
            <a:endParaRPr lang="en-US" sz="3600" u="sng"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endParaRPr>
          </a:p>
        </p:txBody>
      </p:sp>
    </p:spTree>
    <p:extLst>
      <p:ext uri="{BB962C8B-B14F-4D97-AF65-F5344CB8AC3E}">
        <p14:creationId xmlns:p14="http://schemas.microsoft.com/office/powerpoint/2010/main" val="399774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00" t="25586" r="10101" b="23022"/>
          <a:stretch/>
        </p:blipFill>
        <p:spPr bwMode="auto">
          <a:xfrm>
            <a:off x="182880" y="182880"/>
            <a:ext cx="8778240" cy="3945467"/>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6"/>
          <p:cNvPicPr/>
          <p:nvPr/>
        </p:nvPicPr>
        <p:blipFill>
          <a:blip r:embed="rId3"/>
          <a:stretch>
            <a:fillRect/>
          </a:stretch>
        </p:blipFill>
        <p:spPr>
          <a:xfrm>
            <a:off x="4572000" y="3782290"/>
            <a:ext cx="4572000" cy="3075709"/>
          </a:xfrm>
          <a:prstGeom prst="rect">
            <a:avLst/>
          </a:prstGeom>
        </p:spPr>
      </p:pic>
      <p:sp>
        <p:nvSpPr>
          <p:cNvPr id="8" name="WordArt 9"/>
          <p:cNvSpPr>
            <a:spLocks noChangeArrowheads="1" noChangeShapeType="1" noTextEdit="1"/>
          </p:cNvSpPr>
          <p:nvPr/>
        </p:nvSpPr>
        <p:spPr bwMode="auto">
          <a:xfrm rot="20927505">
            <a:off x="4906578" y="5334708"/>
            <a:ext cx="4034940" cy="911234"/>
          </a:xfrm>
          <a:prstGeom prst="rect">
            <a:avLst/>
          </a:prstGeom>
        </p:spPr>
        <p:txBody>
          <a:bodyPr wrap="none" fromWordArt="1">
            <a:prstTxWarp prst="textSlantUp">
              <a:avLst>
                <a:gd name="adj" fmla="val 11481"/>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Output after the</a:t>
            </a: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&lt;space bar&gt; is pressed</a:t>
            </a:r>
          </a:p>
        </p:txBody>
      </p:sp>
    </p:spTree>
    <p:extLst>
      <p:ext uri="{BB962C8B-B14F-4D97-AF65-F5344CB8AC3E}">
        <p14:creationId xmlns:p14="http://schemas.microsoft.com/office/powerpoint/2010/main" val="42202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0082"/>
            </a:gs>
            <a:gs pos="30000">
              <a:srgbClr val="66008F"/>
            </a:gs>
            <a:gs pos="64999">
              <a:srgbClr val="BA0066"/>
            </a:gs>
            <a:gs pos="89999">
              <a:srgbClr val="FF0000"/>
            </a:gs>
            <a:gs pos="100000">
              <a:srgbClr val="FF8200"/>
            </a:gs>
          </a:gsLst>
          <a:lin ang="5400000" scaled="1"/>
        </a:gradFill>
        <a:effectLst/>
      </p:bgPr>
    </p:bg>
    <p:spTree>
      <p:nvGrpSpPr>
        <p:cNvPr id="1" name=""/>
        <p:cNvGrpSpPr/>
        <p:nvPr/>
      </p:nvGrpSpPr>
      <p:grpSpPr>
        <a:xfrm>
          <a:off x="0" y="0"/>
          <a:ext cx="0" cy="0"/>
          <a:chOff x="0" y="0"/>
          <a:chExt cx="0" cy="0"/>
        </a:xfrm>
      </p:grpSpPr>
      <p:sp>
        <p:nvSpPr>
          <p:cNvPr id="49154" name="WordArt 18"/>
          <p:cNvSpPr>
            <a:spLocks noChangeArrowheads="1" noChangeShapeType="1" noTextEdit="1"/>
          </p:cNvSpPr>
          <p:nvPr/>
        </p:nvSpPr>
        <p:spPr bwMode="auto">
          <a:xfrm>
            <a:off x="371475" y="457200"/>
            <a:ext cx="8391525" cy="762000"/>
          </a:xfrm>
          <a:prstGeom prst="rect">
            <a:avLst/>
          </a:prstGeom>
        </p:spPr>
        <p:txBody>
          <a:bodyPr wrap="none"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0" cap="none" spc="0" normalizeH="0" baseline="0" noProof="0" dirty="0">
                <a:ln w="9525">
                  <a:solidFill>
                    <a:srgbClr val="000000"/>
                  </a:solidFill>
                  <a:round/>
                  <a:headEnd/>
                  <a:tailEnd/>
                </a:ln>
                <a:solidFill>
                  <a:srgbClr val="FFFFFF"/>
                </a:solidFill>
                <a:effectLst/>
                <a:uLnTx/>
                <a:uFillTx/>
                <a:latin typeface="Arial Black"/>
                <a:ea typeface="+mn-ea"/>
                <a:cs typeface="+mn-cs"/>
              </a:rPr>
              <a:t>Section 18.6</a:t>
            </a:r>
          </a:p>
        </p:txBody>
      </p:sp>
      <p:sp>
        <p:nvSpPr>
          <p:cNvPr id="49156" name="Picture 4" descr="j0178221"/>
          <p:cNvSpPr>
            <a:spLocks noChangeAspect="1" noChangeArrowheads="1"/>
          </p:cNvSpPr>
          <p:nvPr/>
        </p:nvSpPr>
        <p:spPr bwMode="auto">
          <a:xfrm>
            <a:off x="1752600" y="1905000"/>
            <a:ext cx="1008063" cy="2645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charset="0"/>
              <a:ea typeface="+mn-ea"/>
              <a:cs typeface="+mn-cs"/>
            </a:endParaRPr>
          </a:p>
        </p:txBody>
      </p:sp>
      <p:pic>
        <p:nvPicPr>
          <p:cNvPr id="2" name="Picture 1"/>
          <p:cNvPicPr>
            <a:picLocks/>
          </p:cNvPicPr>
          <p:nvPr/>
        </p:nvPicPr>
        <p:blipFill>
          <a:blip r:embed="rId2">
            <a:extLst>
              <a:ext uri="{28A0092B-C50C-407E-A947-70E740481C1C}">
                <a14:useLocalDpi xmlns:a14="http://schemas.microsoft.com/office/drawing/2010/main" val="0"/>
              </a:ext>
            </a:extLst>
          </a:blip>
          <a:stretch>
            <a:fillRect/>
          </a:stretch>
        </p:blipFill>
        <p:spPr>
          <a:xfrm>
            <a:off x="4114800" y="4114800"/>
            <a:ext cx="914400" cy="1828800"/>
          </a:xfrm>
          <a:prstGeom prst="rect">
            <a:avLst/>
          </a:prstGeom>
        </p:spPr>
      </p:pic>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914400" y="2103120"/>
            <a:ext cx="914400" cy="1828800"/>
          </a:xfrm>
          <a:prstGeom prst="rect">
            <a:avLst/>
          </a:prstGeom>
        </p:spPr>
      </p:pic>
      <p:pic>
        <p:nvPicPr>
          <p:cNvPr id="4" name="Picture 3"/>
          <p:cNvPicPr>
            <a:picLocks/>
          </p:cNvPicPr>
          <p:nvPr/>
        </p:nvPicPr>
        <p:blipFill>
          <a:blip r:embed="rId4">
            <a:extLst>
              <a:ext uri="{28A0092B-C50C-407E-A947-70E740481C1C}">
                <a14:useLocalDpi xmlns:a14="http://schemas.microsoft.com/office/drawing/2010/main" val="0"/>
              </a:ext>
            </a:extLst>
          </a:blip>
          <a:stretch>
            <a:fillRect/>
          </a:stretch>
        </p:blipFill>
        <p:spPr>
          <a:xfrm>
            <a:off x="6400800" y="2103120"/>
            <a:ext cx="914400" cy="1828800"/>
          </a:xfrm>
          <a:prstGeom prst="rect">
            <a:avLst/>
          </a:prstGeom>
        </p:spPr>
      </p:pic>
      <p:pic>
        <p:nvPicPr>
          <p:cNvPr id="5" name="Picture 4"/>
          <p:cNvPicPr>
            <a:picLocks/>
          </p:cNvPicPr>
          <p:nvPr/>
        </p:nvPicPr>
        <p:blipFill>
          <a:blip r:embed="rId5">
            <a:extLst>
              <a:ext uri="{28A0092B-C50C-407E-A947-70E740481C1C}">
                <a14:useLocalDpi xmlns:a14="http://schemas.microsoft.com/office/drawing/2010/main" val="0"/>
              </a:ext>
            </a:extLst>
          </a:blip>
          <a:stretch>
            <a:fillRect/>
          </a:stretch>
        </p:blipFill>
        <p:spPr>
          <a:xfrm>
            <a:off x="5943600" y="4114800"/>
            <a:ext cx="914400" cy="1828800"/>
          </a:xfrm>
          <a:prstGeom prst="rect">
            <a:avLst/>
          </a:prstGeom>
        </p:spPr>
      </p:pic>
      <p:pic>
        <p:nvPicPr>
          <p:cNvPr id="6" name="Picture 5"/>
          <p:cNvPicPr>
            <a:picLocks/>
          </p:cNvPicPr>
          <p:nvPr/>
        </p:nvPicPr>
        <p:blipFill>
          <a:blip r:embed="rId6">
            <a:extLst>
              <a:ext uri="{28A0092B-C50C-407E-A947-70E740481C1C}">
                <a14:useLocalDpi xmlns:a14="http://schemas.microsoft.com/office/drawing/2010/main" val="0"/>
              </a:ext>
            </a:extLst>
          </a:blip>
          <a:stretch>
            <a:fillRect/>
          </a:stretch>
        </p:blipFill>
        <p:spPr>
          <a:xfrm>
            <a:off x="3200400" y="4114800"/>
            <a:ext cx="914400" cy="1828800"/>
          </a:xfrm>
          <a:prstGeom prst="rect">
            <a:avLst/>
          </a:prstGeom>
        </p:spPr>
      </p:pic>
      <p:pic>
        <p:nvPicPr>
          <p:cNvPr id="7" name="Picture 6"/>
          <p:cNvPicPr>
            <a:picLocks/>
          </p:cNvPicPr>
          <p:nvPr/>
        </p:nvPicPr>
        <p:blipFill>
          <a:blip r:embed="rId7">
            <a:extLst>
              <a:ext uri="{28A0092B-C50C-407E-A947-70E740481C1C}">
                <a14:useLocalDpi xmlns:a14="http://schemas.microsoft.com/office/drawing/2010/main" val="0"/>
              </a:ext>
            </a:extLst>
          </a:blip>
          <a:stretch>
            <a:fillRect/>
          </a:stretch>
        </p:blipFill>
        <p:spPr>
          <a:xfrm>
            <a:off x="7772400" y="4114800"/>
            <a:ext cx="914400" cy="1828800"/>
          </a:xfrm>
          <a:prstGeom prst="rect">
            <a:avLst/>
          </a:prstGeom>
        </p:spPr>
      </p:pic>
      <p:pic>
        <p:nvPicPr>
          <p:cNvPr id="8" name="Picture 7"/>
          <p:cNvPicPr>
            <a:picLocks/>
          </p:cNvPicPr>
          <p:nvPr/>
        </p:nvPicPr>
        <p:blipFill>
          <a:blip r:embed="rId8">
            <a:extLst>
              <a:ext uri="{28A0092B-C50C-407E-A947-70E740481C1C}">
                <a14:useLocalDpi xmlns:a14="http://schemas.microsoft.com/office/drawing/2010/main" val="0"/>
              </a:ext>
            </a:extLst>
          </a:blip>
          <a:stretch>
            <a:fillRect/>
          </a:stretch>
        </p:blipFill>
        <p:spPr>
          <a:xfrm>
            <a:off x="1828800" y="2103120"/>
            <a:ext cx="914400" cy="1828800"/>
          </a:xfrm>
          <a:prstGeom prst="rect">
            <a:avLst/>
          </a:prstGeom>
        </p:spPr>
      </p:pic>
      <p:pic>
        <p:nvPicPr>
          <p:cNvPr id="9" name="Picture 8"/>
          <p:cNvPicPr>
            <a:picLocks/>
          </p:cNvPicPr>
          <p:nvPr/>
        </p:nvPicPr>
        <p:blipFill>
          <a:blip r:embed="rId9">
            <a:extLst>
              <a:ext uri="{28A0092B-C50C-407E-A947-70E740481C1C}">
                <a14:useLocalDpi xmlns:a14="http://schemas.microsoft.com/office/drawing/2010/main" val="0"/>
              </a:ext>
            </a:extLst>
          </a:blip>
          <a:stretch>
            <a:fillRect/>
          </a:stretch>
        </p:blipFill>
        <p:spPr>
          <a:xfrm>
            <a:off x="3657600" y="2103120"/>
            <a:ext cx="914400" cy="1828800"/>
          </a:xfrm>
          <a:prstGeom prst="rect">
            <a:avLst/>
          </a:prstGeom>
        </p:spPr>
      </p:pic>
      <p:pic>
        <p:nvPicPr>
          <p:cNvPr id="10" name="Picture 9"/>
          <p:cNvPicPr>
            <a:picLocks/>
          </p:cNvPicPr>
          <p:nvPr/>
        </p:nvPicPr>
        <p:blipFill>
          <a:blip r:embed="rId10">
            <a:extLst>
              <a:ext uri="{28A0092B-C50C-407E-A947-70E740481C1C}">
                <a14:useLocalDpi xmlns:a14="http://schemas.microsoft.com/office/drawing/2010/main" val="0"/>
              </a:ext>
            </a:extLst>
          </a:blip>
          <a:stretch>
            <a:fillRect/>
          </a:stretch>
        </p:blipFill>
        <p:spPr>
          <a:xfrm>
            <a:off x="7315200" y="2103120"/>
            <a:ext cx="914400" cy="1828800"/>
          </a:xfrm>
          <a:prstGeom prst="rect">
            <a:avLst/>
          </a:prstGeom>
        </p:spPr>
      </p:pic>
      <p:pic>
        <p:nvPicPr>
          <p:cNvPr id="11" name="Picture 10"/>
          <p:cNvPicPr>
            <a:picLocks/>
          </p:cNvPicPr>
          <p:nvPr/>
        </p:nvPicPr>
        <p:blipFill>
          <a:blip r:embed="rId11">
            <a:extLst>
              <a:ext uri="{28A0092B-C50C-407E-A947-70E740481C1C}">
                <a14:useLocalDpi xmlns:a14="http://schemas.microsoft.com/office/drawing/2010/main" val="0"/>
              </a:ext>
            </a:extLst>
          </a:blip>
          <a:stretch>
            <a:fillRect/>
          </a:stretch>
        </p:blipFill>
        <p:spPr>
          <a:xfrm>
            <a:off x="5029200" y="4114800"/>
            <a:ext cx="914400" cy="1828800"/>
          </a:xfrm>
          <a:prstGeom prst="rect">
            <a:avLst/>
          </a:prstGeom>
        </p:spPr>
      </p:pic>
      <p:pic>
        <p:nvPicPr>
          <p:cNvPr id="12" name="Picture 11"/>
          <p:cNvPicPr>
            <a:picLocks/>
          </p:cNvPicPr>
          <p:nvPr/>
        </p:nvPicPr>
        <p:blipFill>
          <a:blip r:embed="rId12">
            <a:extLst>
              <a:ext uri="{28A0092B-C50C-407E-A947-70E740481C1C}">
                <a14:useLocalDpi xmlns:a14="http://schemas.microsoft.com/office/drawing/2010/main" val="0"/>
              </a:ext>
            </a:extLst>
          </a:blip>
          <a:stretch>
            <a:fillRect/>
          </a:stretch>
        </p:blipFill>
        <p:spPr>
          <a:xfrm>
            <a:off x="4572000" y="2103120"/>
            <a:ext cx="914400" cy="1828800"/>
          </a:xfrm>
          <a:prstGeom prst="rect">
            <a:avLst/>
          </a:prstGeom>
        </p:spPr>
      </p:pic>
      <p:pic>
        <p:nvPicPr>
          <p:cNvPr id="33" name="Picture 32"/>
          <p:cNvPicPr>
            <a:picLocks/>
          </p:cNvPicPr>
          <p:nvPr/>
        </p:nvPicPr>
        <p:blipFill>
          <a:blip r:embed="rId6">
            <a:extLst>
              <a:ext uri="{28A0092B-C50C-407E-A947-70E740481C1C}">
                <a14:useLocalDpi xmlns:a14="http://schemas.microsoft.com/office/drawing/2010/main" val="0"/>
              </a:ext>
            </a:extLst>
          </a:blip>
          <a:stretch>
            <a:fillRect/>
          </a:stretch>
        </p:blipFill>
        <p:spPr>
          <a:xfrm>
            <a:off x="2743200" y="2103120"/>
            <a:ext cx="914400" cy="1828800"/>
          </a:xfrm>
          <a:prstGeom prst="rect">
            <a:avLst/>
          </a:prstGeom>
        </p:spPr>
      </p:pic>
      <p:pic>
        <p:nvPicPr>
          <p:cNvPr id="34" name="Picture 33"/>
          <p:cNvPicPr>
            <a:picLocks/>
          </p:cNvPicPr>
          <p:nvPr/>
        </p:nvPicPr>
        <p:blipFill>
          <a:blip r:embed="rId11">
            <a:extLst>
              <a:ext uri="{28A0092B-C50C-407E-A947-70E740481C1C}">
                <a14:useLocalDpi xmlns:a14="http://schemas.microsoft.com/office/drawing/2010/main" val="0"/>
              </a:ext>
            </a:extLst>
          </a:blip>
          <a:stretch>
            <a:fillRect/>
          </a:stretch>
        </p:blipFill>
        <p:spPr>
          <a:xfrm>
            <a:off x="5486400" y="2103120"/>
            <a:ext cx="914400" cy="1828800"/>
          </a:xfrm>
          <a:prstGeom prst="rect">
            <a:avLst/>
          </a:prstGeom>
        </p:spPr>
      </p:pic>
      <p:pic>
        <p:nvPicPr>
          <p:cNvPr id="35" name="Picture 34"/>
          <p:cNvPicPr>
            <a:picLocks/>
          </p:cNvPicPr>
          <p:nvPr/>
        </p:nvPicPr>
        <p:blipFill>
          <a:blip r:embed="rId8">
            <a:extLst>
              <a:ext uri="{28A0092B-C50C-407E-A947-70E740481C1C}">
                <a14:useLocalDpi xmlns:a14="http://schemas.microsoft.com/office/drawing/2010/main" val="0"/>
              </a:ext>
            </a:extLst>
          </a:blip>
          <a:stretch>
            <a:fillRect/>
          </a:stretch>
        </p:blipFill>
        <p:spPr>
          <a:xfrm>
            <a:off x="6858000" y="4114800"/>
            <a:ext cx="914400" cy="1828800"/>
          </a:xfrm>
          <a:prstGeom prst="rect">
            <a:avLst/>
          </a:prstGeom>
        </p:spPr>
      </p:pic>
      <p:pic>
        <p:nvPicPr>
          <p:cNvPr id="36" name="Picture 35"/>
          <p:cNvPicPr>
            <a:picLocks/>
          </p:cNvPicPr>
          <p:nvPr/>
        </p:nvPicPr>
        <p:blipFill>
          <a:blip r:embed="rId2">
            <a:extLst>
              <a:ext uri="{28A0092B-C50C-407E-A947-70E740481C1C}">
                <a14:useLocalDpi xmlns:a14="http://schemas.microsoft.com/office/drawing/2010/main" val="0"/>
              </a:ext>
            </a:extLst>
          </a:blip>
          <a:stretch>
            <a:fillRect/>
          </a:stretch>
        </p:blipFill>
        <p:spPr>
          <a:xfrm>
            <a:off x="457200" y="4114800"/>
            <a:ext cx="914400" cy="1828800"/>
          </a:xfrm>
          <a:prstGeom prst="rect">
            <a:avLst/>
          </a:prstGeom>
        </p:spPr>
      </p:pic>
      <p:pic>
        <p:nvPicPr>
          <p:cNvPr id="37" name="Picture 36"/>
          <p:cNvPicPr>
            <a:picLocks/>
          </p:cNvPicPr>
          <p:nvPr/>
        </p:nvPicPr>
        <p:blipFill>
          <a:blip r:embed="rId5">
            <a:extLst>
              <a:ext uri="{28A0092B-C50C-407E-A947-70E740481C1C}">
                <a14:useLocalDpi xmlns:a14="http://schemas.microsoft.com/office/drawing/2010/main" val="0"/>
              </a:ext>
            </a:extLst>
          </a:blip>
          <a:stretch>
            <a:fillRect/>
          </a:stretch>
        </p:blipFill>
        <p:spPr>
          <a:xfrm>
            <a:off x="2286000" y="4114800"/>
            <a:ext cx="914400" cy="1828800"/>
          </a:xfrm>
          <a:prstGeom prst="rect">
            <a:avLst/>
          </a:prstGeom>
        </p:spPr>
      </p:pic>
      <p:pic>
        <p:nvPicPr>
          <p:cNvPr id="38" name="Picture 37"/>
          <p:cNvPicPr>
            <a:picLocks/>
          </p:cNvPicPr>
          <p:nvPr/>
        </p:nvPicPr>
        <p:blipFill>
          <a:blip r:embed="rId7">
            <a:extLst>
              <a:ext uri="{28A0092B-C50C-407E-A947-70E740481C1C}">
                <a14:useLocalDpi xmlns:a14="http://schemas.microsoft.com/office/drawing/2010/main" val="0"/>
              </a:ext>
            </a:extLst>
          </a:blip>
          <a:stretch>
            <a:fillRect/>
          </a:stretch>
        </p:blipFill>
        <p:spPr>
          <a:xfrm>
            <a:off x="1371600" y="4114800"/>
            <a:ext cx="914400" cy="18288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2"/>
          <p:cNvPicPr>
            <a:picLocks noChangeArrowheads="1"/>
          </p:cNvPicPr>
          <p:nvPr/>
        </p:nvPicPr>
        <p:blipFill rotWithShape="1">
          <a:blip r:embed="rId2">
            <a:extLst>
              <a:ext uri="{28A0092B-C50C-407E-A947-70E740481C1C}">
                <a14:useLocalDpi xmlns:a14="http://schemas.microsoft.com/office/drawing/2010/main" val="0"/>
              </a:ext>
            </a:extLst>
          </a:blip>
          <a:srcRect l="3507" t="19962" r="10094" b="10560"/>
          <a:stretch/>
        </p:blipFill>
        <p:spPr bwMode="auto">
          <a:xfrm>
            <a:off x="182879" y="182880"/>
            <a:ext cx="8778241"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9"/>
          <p:cNvPicPr/>
          <p:nvPr/>
        </p:nvPicPr>
        <p:blipFill rotWithShape="1">
          <a:blip r:embed="rId3"/>
          <a:srcRect r="61582"/>
          <a:stretch/>
        </p:blipFill>
        <p:spPr>
          <a:xfrm>
            <a:off x="6034018" y="2306320"/>
            <a:ext cx="2927102" cy="4343400"/>
          </a:xfrm>
          <a:prstGeom prst="rect">
            <a:avLst/>
          </a:prstGeom>
        </p:spPr>
      </p:pic>
    </p:spTree>
    <p:extLst>
      <p:ext uri="{BB962C8B-B14F-4D97-AF65-F5344CB8AC3E}">
        <p14:creationId xmlns:p14="http://schemas.microsoft.com/office/powerpoint/2010/main" val="3095399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435" name="Picture 3"/>
          <p:cNvPicPr>
            <a:picLocks noChangeArrowheads="1"/>
          </p:cNvPicPr>
          <p:nvPr/>
        </p:nvPicPr>
        <p:blipFill rotWithShape="1">
          <a:blip r:embed="rId2">
            <a:extLst>
              <a:ext uri="{28A0092B-C50C-407E-A947-70E740481C1C}">
                <a14:useLocalDpi xmlns:a14="http://schemas.microsoft.com/office/drawing/2010/main" val="0"/>
              </a:ext>
            </a:extLst>
          </a:blip>
          <a:srcRect l="20917" t="13607" r="17166" b="8533"/>
          <a:stretch/>
        </p:blipFill>
        <p:spPr bwMode="auto">
          <a:xfrm>
            <a:off x="182879"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057049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435" name="Picture 3"/>
          <p:cNvPicPr>
            <a:picLocks noChangeArrowheads="1"/>
          </p:cNvPicPr>
          <p:nvPr/>
        </p:nvPicPr>
        <p:blipFill rotWithShape="1">
          <a:blip r:embed="rId2">
            <a:extLst>
              <a:ext uri="{28A0092B-C50C-407E-A947-70E740481C1C}">
                <a14:useLocalDpi xmlns:a14="http://schemas.microsoft.com/office/drawing/2010/main" val="0"/>
              </a:ext>
            </a:extLst>
          </a:blip>
          <a:srcRect l="20917" t="13607" r="17166" b="8533"/>
          <a:stretch/>
        </p:blipFill>
        <p:spPr bwMode="auto">
          <a:xfrm>
            <a:off x="182879"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5"/>
          <p:cNvPicPr/>
          <p:nvPr/>
        </p:nvPicPr>
        <p:blipFill>
          <a:blip r:embed="rId3"/>
          <a:stretch>
            <a:fillRect/>
          </a:stretch>
        </p:blipFill>
        <p:spPr>
          <a:xfrm>
            <a:off x="4114800" y="0"/>
            <a:ext cx="5029200" cy="2866390"/>
          </a:xfrm>
          <a:prstGeom prst="rect">
            <a:avLst/>
          </a:prstGeom>
        </p:spPr>
      </p:pic>
    </p:spTree>
    <p:extLst>
      <p:ext uri="{BB962C8B-B14F-4D97-AF65-F5344CB8AC3E}">
        <p14:creationId xmlns:p14="http://schemas.microsoft.com/office/powerpoint/2010/main" val="1436031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42DAB7-2CBB-4C41-9E79-EB242B6DC519}"/>
              </a:ext>
            </a:extLst>
          </p:cNvPr>
          <p:cNvPicPr>
            <a:picLocks noChangeAspect="1"/>
          </p:cNvPicPr>
          <p:nvPr/>
        </p:nvPicPr>
        <p:blipFill rotWithShape="1">
          <a:blip r:embed="rId2"/>
          <a:srcRect l="29540" t="11100" r="27075" b="3345"/>
          <a:stretch/>
        </p:blipFill>
        <p:spPr>
          <a:xfrm>
            <a:off x="182880" y="182880"/>
            <a:ext cx="5913120" cy="6492240"/>
          </a:xfrm>
          <a:prstGeom prst="rect">
            <a:avLst/>
          </a:prstGeom>
          <a:ln w="152400">
            <a:solidFill>
              <a:srgbClr val="FFFF99"/>
            </a:solidFill>
            <a:miter lim="800000"/>
          </a:ln>
        </p:spPr>
      </p:pic>
      <p:pic>
        <p:nvPicPr>
          <p:cNvPr id="6" name="Picture 5">
            <a:extLst>
              <a:ext uri="{FF2B5EF4-FFF2-40B4-BE49-F238E27FC236}">
                <a16:creationId xmlns:a16="http://schemas.microsoft.com/office/drawing/2014/main" id="{A14C216D-277E-422B-BBD8-BA91C48EC911}"/>
              </a:ext>
            </a:extLst>
          </p:cNvPr>
          <p:cNvPicPr>
            <a:picLocks/>
          </p:cNvPicPr>
          <p:nvPr/>
        </p:nvPicPr>
        <p:blipFill rotWithShape="1">
          <a:blip r:embed="rId3"/>
          <a:srcRect l="20498" t="17687" r="44471" b="6819"/>
          <a:stretch/>
        </p:blipFill>
        <p:spPr>
          <a:xfrm>
            <a:off x="6172200" y="182880"/>
            <a:ext cx="2790408" cy="6492240"/>
          </a:xfrm>
          <a:prstGeom prst="rect">
            <a:avLst/>
          </a:prstGeom>
          <a:ln w="152400">
            <a:solidFill>
              <a:srgbClr val="FFFF99"/>
            </a:solidFill>
            <a:miter lim="800000"/>
          </a:ln>
        </p:spPr>
      </p:pic>
      <p:pic>
        <p:nvPicPr>
          <p:cNvPr id="9" name="Picture 8">
            <a:extLst>
              <a:ext uri="{FF2B5EF4-FFF2-40B4-BE49-F238E27FC236}">
                <a16:creationId xmlns:a16="http://schemas.microsoft.com/office/drawing/2014/main" id="{6F050603-3951-4CFA-8953-11AB504CFE3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810000" y="2071649"/>
            <a:ext cx="1752600" cy="1703528"/>
          </a:xfrm>
          <a:prstGeom prst="rect">
            <a:avLst/>
          </a:prstGeom>
        </p:spPr>
      </p:pic>
      <p:pic>
        <p:nvPicPr>
          <p:cNvPr id="12" name="Picture 11">
            <a:extLst>
              <a:ext uri="{FF2B5EF4-FFF2-40B4-BE49-F238E27FC236}">
                <a16:creationId xmlns:a16="http://schemas.microsoft.com/office/drawing/2014/main" id="{9888941E-0761-4448-B71E-C462D6DC5D47}"/>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10800000">
            <a:off x="3810000" y="4087672"/>
            <a:ext cx="1752600" cy="1703528"/>
          </a:xfrm>
          <a:prstGeom prst="rect">
            <a:avLst/>
          </a:prstGeom>
        </p:spPr>
      </p:pic>
    </p:spTree>
    <p:extLst>
      <p:ext uri="{BB962C8B-B14F-4D97-AF65-F5344CB8AC3E}">
        <p14:creationId xmlns:p14="http://schemas.microsoft.com/office/powerpoint/2010/main" val="35889327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22960"/>
            <a:ext cx="9144000" cy="5211618"/>
          </a:xfrm>
          <a:prstGeom prst="rect">
            <a:avLst/>
          </a:prstGeom>
        </p:spPr>
      </p:pic>
      <p:sp>
        <p:nvSpPr>
          <p:cNvPr id="3" name="WordArt 3"/>
          <p:cNvSpPr>
            <a:spLocks noChangeArrowheads="1" noChangeShapeType="1" noTextEdit="1"/>
          </p:cNvSpPr>
          <p:nvPr/>
        </p:nvSpPr>
        <p:spPr bwMode="auto">
          <a:xfrm>
            <a:off x="1143000" y="1295400"/>
            <a:ext cx="6934200" cy="4495800"/>
          </a:xfrm>
          <a:prstGeom prst="rect">
            <a:avLst/>
          </a:prstGeom>
        </p:spPr>
        <p:txBody>
          <a:bodyPr wrap="none" fromWordArt="1">
            <a:prstTxWarp prst="textSlantUp">
              <a:avLst>
                <a:gd name="adj" fmla="val 14505"/>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0" cap="none" spc="0" normalizeH="0" baseline="0" noProof="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uLnTx/>
                <a:uFillTx/>
                <a:latin typeface="Impact"/>
                <a:ea typeface="+mn-ea"/>
                <a:cs typeface="+mn-cs"/>
              </a:rPr>
              <a:t>The circle did move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0" cap="none" spc="0" normalizeH="0" baseline="0" noProof="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uLnTx/>
                <a:uFillTx/>
                <a:latin typeface="Impact"/>
                <a:ea typeface="+mn-ea"/>
                <a:cs typeface="+mn-cs"/>
              </a:rPr>
              <a:t>across the screen,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0" cap="none" spc="0" normalizeH="0" baseline="0" noProof="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uLnTx/>
                <a:uFillTx/>
                <a:latin typeface="Impact"/>
                <a:ea typeface="+mn-ea"/>
                <a:cs typeface="+mn-cs"/>
              </a:rPr>
              <a:t>but it happened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0" cap="none" spc="0" normalizeH="0" baseline="0" noProof="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uLnTx/>
                <a:uFillTx/>
                <a:latin typeface="Impact"/>
                <a:ea typeface="+mn-ea"/>
                <a:cs typeface="+mn-cs"/>
              </a:rPr>
              <a:t>so fast your eyes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0" cap="none" spc="0" normalizeH="0" baseline="0" noProof="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uLnTx/>
                <a:uFillTx/>
                <a:latin typeface="Impact"/>
                <a:ea typeface="+mn-ea"/>
                <a:cs typeface="+mn-cs"/>
              </a:rPr>
              <a:t>did not have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0" cap="none" spc="0" normalizeH="0" baseline="0" noProof="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uLnTx/>
                <a:uFillTx/>
                <a:latin typeface="Impact"/>
                <a:ea typeface="+mn-ea"/>
                <a:cs typeface="+mn-cs"/>
              </a:rPr>
              <a:t>a chance to see it.</a:t>
            </a:r>
          </a:p>
        </p:txBody>
      </p:sp>
      <p:sp>
        <p:nvSpPr>
          <p:cNvPr id="7" name="Rectangle 2">
            <a:extLst>
              <a:ext uri="{FF2B5EF4-FFF2-40B4-BE49-F238E27FC236}">
                <a16:creationId xmlns:a16="http://schemas.microsoft.com/office/drawing/2014/main" id="{9249F879-05A0-4931-9CA3-E8E7DFEDB617}"/>
              </a:ext>
            </a:extLst>
          </p:cNvPr>
          <p:cNvSpPr>
            <a:spLocks noGrp="1" noChangeArrowheads="1"/>
          </p:cNvSpPr>
          <p:nvPr>
            <p:ph type="title"/>
          </p:nvPr>
        </p:nvSpPr>
        <p:spPr>
          <a:xfrm>
            <a:off x="0" y="-4763"/>
            <a:ext cx="9144000" cy="827723"/>
          </a:xfrm>
        </p:spPr>
        <p:txBody>
          <a:bodyPr/>
          <a:lstStyle/>
          <a:p>
            <a:pPr eaLnBrk="1" hangingPunct="1"/>
            <a:r>
              <a:rPr lang="en-US" sz="4800" dirty="0">
                <a:solidFill>
                  <a:schemeClr val="bg1"/>
                </a:solidFill>
                <a:latin typeface="Arial Black" pitchFamily="34" charset="0"/>
              </a:rPr>
              <a:t>Windows PC Output:</a:t>
            </a:r>
          </a:p>
        </p:txBody>
      </p:sp>
    </p:spTree>
    <p:extLst>
      <p:ext uri="{BB962C8B-B14F-4D97-AF65-F5344CB8AC3E}">
        <p14:creationId xmlns:p14="http://schemas.microsoft.com/office/powerpoint/2010/main" val="34199460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688F02-5705-4D0F-8C7B-B1E3C19FB0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822959"/>
            <a:ext cx="9144000" cy="5211618"/>
          </a:xfrm>
          <a:prstGeom prst="rect">
            <a:avLst/>
          </a:prstGeom>
          <a:noFill/>
          <a:ln>
            <a:noFill/>
          </a:ln>
        </p:spPr>
      </p:pic>
      <p:sp>
        <p:nvSpPr>
          <p:cNvPr id="7" name="Rectangle 2">
            <a:extLst>
              <a:ext uri="{FF2B5EF4-FFF2-40B4-BE49-F238E27FC236}">
                <a16:creationId xmlns:a16="http://schemas.microsoft.com/office/drawing/2014/main" id="{05511C4F-E2B3-4FAA-BD6A-5542944C21B6}"/>
              </a:ext>
            </a:extLst>
          </p:cNvPr>
          <p:cNvSpPr>
            <a:spLocks noGrp="1" noChangeArrowheads="1"/>
          </p:cNvSpPr>
          <p:nvPr>
            <p:ph type="title"/>
          </p:nvPr>
        </p:nvSpPr>
        <p:spPr>
          <a:xfrm>
            <a:off x="0" y="-4763"/>
            <a:ext cx="9144000" cy="827723"/>
          </a:xfrm>
        </p:spPr>
        <p:txBody>
          <a:bodyPr/>
          <a:lstStyle/>
          <a:p>
            <a:pPr eaLnBrk="1" hangingPunct="1"/>
            <a:r>
              <a:rPr lang="en-US" sz="4800" dirty="0">
                <a:solidFill>
                  <a:schemeClr val="bg1"/>
                </a:solidFill>
                <a:latin typeface="Arial Black" pitchFamily="34" charset="0"/>
              </a:rPr>
              <a:t>Mac Output:</a:t>
            </a:r>
          </a:p>
        </p:txBody>
      </p:sp>
      <p:sp>
        <p:nvSpPr>
          <p:cNvPr id="8" name="WordArt 3">
            <a:extLst>
              <a:ext uri="{FF2B5EF4-FFF2-40B4-BE49-F238E27FC236}">
                <a16:creationId xmlns:a16="http://schemas.microsoft.com/office/drawing/2014/main" id="{985B968B-FACD-4468-87B4-1A758A000336}"/>
              </a:ext>
            </a:extLst>
          </p:cNvPr>
          <p:cNvSpPr>
            <a:spLocks noChangeArrowheads="1" noChangeShapeType="1" noTextEdit="1"/>
          </p:cNvSpPr>
          <p:nvPr/>
        </p:nvSpPr>
        <p:spPr bwMode="auto">
          <a:xfrm>
            <a:off x="1143000" y="4572000"/>
            <a:ext cx="6934200" cy="1219200"/>
          </a:xfrm>
          <a:prstGeom prst="rect">
            <a:avLst/>
          </a:prstGeom>
        </p:spPr>
        <p:txBody>
          <a:bodyPr wrap="none" fromWordArt="1">
            <a:prstTxWarp prst="textSlantUp">
              <a:avLst>
                <a:gd name="adj" fmla="val 14505"/>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0" cap="none" spc="0" normalizeH="0" baseline="0" noProof="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uLnTx/>
                <a:uFillTx/>
                <a:latin typeface="Impact"/>
                <a:ea typeface="+mn-ea"/>
                <a:cs typeface="+mn-cs"/>
              </a:rPr>
              <a:t>On a Mac, the circles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0" cap="none" spc="0" normalizeH="0" baseline="0" noProof="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uLnTx/>
                <a:uFillTx/>
                <a:latin typeface="Impact"/>
                <a:ea typeface="+mn-ea"/>
                <a:cs typeface="+mn-cs"/>
              </a:rPr>
              <a:t>are not completely erased.</a:t>
            </a:r>
          </a:p>
        </p:txBody>
      </p:sp>
    </p:spTree>
    <p:extLst>
      <p:ext uri="{BB962C8B-B14F-4D97-AF65-F5344CB8AC3E}">
        <p14:creationId xmlns:p14="http://schemas.microsoft.com/office/powerpoint/2010/main" val="148599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3D9A55-64F6-4CDD-9F40-CCA195C74801}"/>
              </a:ext>
            </a:extLst>
          </p:cNvPr>
          <p:cNvPicPr>
            <a:picLocks noChangeAspect="1"/>
          </p:cNvPicPr>
          <p:nvPr/>
        </p:nvPicPr>
        <p:blipFill rotWithShape="1">
          <a:blip r:embed="rId2"/>
          <a:srcRect l="30793" t="11870" r="32150" b="2944"/>
          <a:stretch/>
        </p:blipFill>
        <p:spPr>
          <a:xfrm>
            <a:off x="182880" y="182880"/>
            <a:ext cx="5644764" cy="6492240"/>
          </a:xfrm>
          <a:prstGeom prst="rect">
            <a:avLst/>
          </a:prstGeom>
          <a:ln w="152400">
            <a:solidFill>
              <a:srgbClr val="FFFF99"/>
            </a:solidFill>
            <a:miter lim="800000"/>
          </a:ln>
        </p:spPr>
      </p:pic>
      <p:pic>
        <p:nvPicPr>
          <p:cNvPr id="3" name="Picture 2">
            <a:extLst>
              <a:ext uri="{FF2B5EF4-FFF2-40B4-BE49-F238E27FC236}">
                <a16:creationId xmlns:a16="http://schemas.microsoft.com/office/drawing/2014/main" id="{DA21CC2A-4A52-4577-B185-A054B4FA32FF}"/>
              </a:ext>
            </a:extLst>
          </p:cNvPr>
          <p:cNvPicPr>
            <a:picLocks noChangeAspect="1"/>
          </p:cNvPicPr>
          <p:nvPr/>
        </p:nvPicPr>
        <p:blipFill rotWithShape="1">
          <a:blip r:embed="rId3"/>
          <a:srcRect l="21946" t="11404" r="52500" b="3700"/>
          <a:stretch/>
        </p:blipFill>
        <p:spPr>
          <a:xfrm>
            <a:off x="3172970" y="1703939"/>
            <a:ext cx="2654674" cy="4971182"/>
          </a:xfrm>
          <a:prstGeom prst="rect">
            <a:avLst/>
          </a:prstGeom>
          <a:ln w="152400">
            <a:solidFill>
              <a:srgbClr val="FFFF99"/>
            </a:solidFill>
            <a:miter lim="800000"/>
          </a:ln>
        </p:spPr>
      </p:pic>
      <p:pic>
        <p:nvPicPr>
          <p:cNvPr id="5" name="Picture 4">
            <a:extLst>
              <a:ext uri="{FF2B5EF4-FFF2-40B4-BE49-F238E27FC236}">
                <a16:creationId xmlns:a16="http://schemas.microsoft.com/office/drawing/2014/main" id="{0741F4E6-AC4E-42BD-9E1B-0A73C109C0C7}"/>
              </a:ext>
            </a:extLst>
          </p:cNvPr>
          <p:cNvPicPr>
            <a:picLocks noChangeAspect="1"/>
          </p:cNvPicPr>
          <p:nvPr/>
        </p:nvPicPr>
        <p:blipFill rotWithShape="1">
          <a:blip r:embed="rId4"/>
          <a:srcRect l="20547" t="9355" r="50000" b="18890"/>
          <a:stretch/>
        </p:blipFill>
        <p:spPr>
          <a:xfrm>
            <a:off x="5971032" y="182881"/>
            <a:ext cx="2991640" cy="6492240"/>
          </a:xfrm>
          <a:prstGeom prst="rect">
            <a:avLst/>
          </a:prstGeom>
          <a:ln w="152400">
            <a:solidFill>
              <a:srgbClr val="FFFF99"/>
            </a:solidFill>
            <a:miter lim="800000"/>
          </a:ln>
        </p:spPr>
      </p:pic>
    </p:spTree>
    <p:extLst>
      <p:ext uri="{BB962C8B-B14F-4D97-AF65-F5344CB8AC3E}">
        <p14:creationId xmlns:p14="http://schemas.microsoft.com/office/powerpoint/2010/main" val="1157687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236DD0-8EC4-46FB-87BF-961289B3C753}"/>
              </a:ext>
            </a:extLst>
          </p:cNvPr>
          <p:cNvPicPr>
            <a:picLocks/>
          </p:cNvPicPr>
          <p:nvPr/>
        </p:nvPicPr>
        <p:blipFill rotWithShape="1">
          <a:blip r:embed="rId2"/>
          <a:srcRect l="15699" t="10416" r="15372" b="3472"/>
          <a:stretch/>
        </p:blipFill>
        <p:spPr>
          <a:xfrm>
            <a:off x="182881" y="182877"/>
            <a:ext cx="8778240" cy="6492240"/>
          </a:xfrm>
          <a:prstGeom prst="rect">
            <a:avLst/>
          </a:prstGeom>
          <a:ln w="152400">
            <a:solidFill>
              <a:srgbClr val="FFFF99"/>
            </a:solidFill>
            <a:miter lim="800000"/>
          </a:ln>
        </p:spPr>
      </p:pic>
    </p:spTree>
    <p:extLst>
      <p:ext uri="{BB962C8B-B14F-4D97-AF65-F5344CB8AC3E}">
        <p14:creationId xmlns:p14="http://schemas.microsoft.com/office/powerpoint/2010/main" val="290472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5163951"/>
      </p:ext>
    </p:extLst>
  </p:cSld>
  <p:clrMapOvr>
    <a:masterClrMapping/>
  </p:clrMapOvr>
  <p:transition spd="slow" advTm="1000"/>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4832498"/>
      </p:ext>
    </p:extLst>
  </p:cSld>
  <p:clrMapOvr>
    <a:masterClrMapping/>
  </p:clrMapOvr>
  <p:transition spd="slow" advTm="1000"/>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8482307"/>
      </p:ext>
    </p:extLst>
  </p:cSld>
  <p:clrMapOvr>
    <a:masterClrMapping/>
  </p:clrMapOvr>
  <p:transition spd="slow" advTm="1000"/>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4841415"/>
      </p:ext>
    </p:extLst>
  </p:cSld>
  <p:clrMapOvr>
    <a:masterClrMapping/>
  </p:clrMapOvr>
  <p:transition spd="slow" advTm="1000"/>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9877057"/>
      </p:ext>
    </p:extLst>
  </p:cSld>
  <p:clrMapOvr>
    <a:masterClrMapping/>
  </p:clrMapOvr>
  <p:transition spd="slow" advTm="1000"/>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3017339"/>
      </p:ext>
    </p:extLst>
  </p:cSld>
  <p:clrMapOvr>
    <a:masterClrMapping/>
  </p:clrMapOvr>
  <p:transition spd="slow" advTm="1000"/>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7861254"/>
      </p:ext>
    </p:extLst>
  </p:cSld>
  <p:clrMapOvr>
    <a:masterClrMapping/>
  </p:clrMapOvr>
  <p:transition spd="slow" advTm="1000"/>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9507596"/>
      </p:ext>
    </p:extLst>
  </p:cSld>
  <p:clrMapOvr>
    <a:masterClrMapping/>
  </p:clrMapOvr>
  <p:transition spd="slow" advTm="1000"/>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5870871"/>
      </p:ext>
    </p:extLst>
  </p:cSld>
  <p:clrMapOvr>
    <a:masterClrMapping/>
  </p:clrMapOvr>
  <p:transition spd="slow" advTm="1000"/>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898488"/>
      </p:ext>
    </p:extLst>
  </p:cSld>
  <p:clrMapOvr>
    <a:masterClrMapping/>
  </p:clrMapOvr>
  <p:transition spd="slow" advTm="1000"/>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4F8268-45BB-4D52-81DD-B44C29CEA0A7}"/>
              </a:ext>
            </a:extLst>
          </p:cNvPr>
          <p:cNvPicPr>
            <a:picLocks noChangeAspect="1"/>
          </p:cNvPicPr>
          <p:nvPr/>
        </p:nvPicPr>
        <p:blipFill rotWithShape="1">
          <a:blip r:embed="rId2"/>
          <a:srcRect l="15598" t="25652" r="15676" b="29248"/>
          <a:stretch/>
        </p:blipFill>
        <p:spPr>
          <a:xfrm>
            <a:off x="182880" y="182880"/>
            <a:ext cx="8778240" cy="3267268"/>
          </a:xfrm>
          <a:prstGeom prst="rect">
            <a:avLst/>
          </a:prstGeom>
          <a:ln w="152400">
            <a:solidFill>
              <a:srgbClr val="FFFF99"/>
            </a:solidFill>
            <a:miter lim="800000"/>
          </a:ln>
        </p:spPr>
      </p:pic>
      <p:pic>
        <p:nvPicPr>
          <p:cNvPr id="3" name="Picture 2"/>
          <p:cNvPicPr>
            <a:picLocks noChangeAspect="1"/>
          </p:cNvPicPr>
          <p:nvPr/>
        </p:nvPicPr>
        <p:blipFill>
          <a:blip r:embed="rId3"/>
          <a:stretch>
            <a:fillRect/>
          </a:stretch>
        </p:blipFill>
        <p:spPr>
          <a:xfrm>
            <a:off x="182880" y="3962400"/>
            <a:ext cx="4114800" cy="2768203"/>
          </a:xfrm>
          <a:prstGeom prst="rect">
            <a:avLst/>
          </a:prstGeom>
        </p:spPr>
      </p:pic>
      <p:pic>
        <p:nvPicPr>
          <p:cNvPr id="4" name="Picture 3"/>
          <p:cNvPicPr>
            <a:picLocks noChangeAspect="1"/>
          </p:cNvPicPr>
          <p:nvPr/>
        </p:nvPicPr>
        <p:blipFill>
          <a:blip r:embed="rId4"/>
          <a:stretch>
            <a:fillRect/>
          </a:stretch>
        </p:blipFill>
        <p:spPr>
          <a:xfrm>
            <a:off x="4846320" y="3962400"/>
            <a:ext cx="4114800" cy="2768203"/>
          </a:xfrm>
          <a:prstGeom prst="rect">
            <a:avLst/>
          </a:prstGeom>
        </p:spPr>
      </p:pic>
      <p:sp>
        <p:nvSpPr>
          <p:cNvPr id="5" name="WordArt 9"/>
          <p:cNvSpPr>
            <a:spLocks noChangeArrowheads="1" noChangeShapeType="1" noTextEdit="1"/>
          </p:cNvSpPr>
          <p:nvPr/>
        </p:nvSpPr>
        <p:spPr bwMode="auto">
          <a:xfrm rot="20927505">
            <a:off x="1919599" y="5913207"/>
            <a:ext cx="2133600" cy="359568"/>
          </a:xfrm>
          <a:prstGeom prst="rect">
            <a:avLst/>
          </a:prstGeom>
        </p:spPr>
        <p:txBody>
          <a:bodyPr wrap="none" fromWordArt="1">
            <a:prstTxWarp prst="textSlantUp">
              <a:avLst>
                <a:gd name="adj" fmla="val 11481"/>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Initial Output</a:t>
            </a:r>
          </a:p>
        </p:txBody>
      </p:sp>
      <p:grpSp>
        <p:nvGrpSpPr>
          <p:cNvPr id="16" name="Group 15"/>
          <p:cNvGrpSpPr/>
          <p:nvPr/>
        </p:nvGrpSpPr>
        <p:grpSpPr>
          <a:xfrm>
            <a:off x="4724400" y="228600"/>
            <a:ext cx="4038917" cy="2732651"/>
            <a:chOff x="4114800" y="391549"/>
            <a:chExt cx="4038917" cy="2732651"/>
          </a:xfrm>
        </p:grpSpPr>
        <p:pic>
          <p:nvPicPr>
            <p:cNvPr id="1026" name="Picture 2" descr="C:\Users\JohnSchram\Pictures\ExpoPics\MousePics\leftClic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391550"/>
              <a:ext cx="1112838" cy="143986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JohnSchram\Pictures\ExpoPics\MousePics\middleClic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7840" y="398250"/>
              <a:ext cx="1112837" cy="14398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JohnSchram\Pictures\ExpoPics\MousePics\rightClick.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0880" y="391549"/>
              <a:ext cx="1112837" cy="143986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bwMode="auto">
            <a:xfrm flipV="1">
              <a:off x="4671219" y="1828800"/>
              <a:ext cx="0" cy="576072"/>
            </a:xfrm>
            <a:prstGeom prst="straightConnector1">
              <a:avLst/>
            </a:prstGeom>
            <a:solidFill>
              <a:schemeClr val="accent1"/>
            </a:solidFill>
            <a:ln w="57150" cap="flat" cmpd="sng" algn="ctr">
              <a:solidFill>
                <a:srgbClr val="FF0000"/>
              </a:solidFill>
              <a:prstDash val="solid"/>
              <a:round/>
              <a:headEnd type="none" w="med" len="med"/>
              <a:tailEnd type="arrow"/>
            </a:ln>
            <a:effectLst/>
          </p:spPr>
        </p:cxnSp>
        <p:cxnSp>
          <p:nvCxnSpPr>
            <p:cNvPr id="12" name="Straight Arrow Connector 11"/>
            <p:cNvCxnSpPr/>
            <p:nvPr/>
          </p:nvCxnSpPr>
          <p:spPr bwMode="auto">
            <a:xfrm flipV="1">
              <a:off x="5402738" y="1719943"/>
              <a:ext cx="464662" cy="914400"/>
            </a:xfrm>
            <a:prstGeom prst="straightConnector1">
              <a:avLst/>
            </a:prstGeom>
            <a:solidFill>
              <a:schemeClr val="accent1"/>
            </a:solidFill>
            <a:ln w="57150" cap="flat" cmpd="sng" algn="ctr">
              <a:solidFill>
                <a:srgbClr val="FF0000"/>
              </a:solidFill>
              <a:prstDash val="solid"/>
              <a:round/>
              <a:headEnd type="none" w="med" len="med"/>
              <a:tailEnd type="arrow"/>
            </a:ln>
            <a:effectLst/>
          </p:spPr>
        </p:cxnSp>
        <p:cxnSp>
          <p:nvCxnSpPr>
            <p:cNvPr id="14" name="Straight Arrow Connector 13"/>
            <p:cNvCxnSpPr/>
            <p:nvPr/>
          </p:nvCxnSpPr>
          <p:spPr bwMode="auto">
            <a:xfrm flipV="1">
              <a:off x="5334000" y="1676400"/>
              <a:ext cx="1938528" cy="1447800"/>
            </a:xfrm>
            <a:prstGeom prst="straightConnector1">
              <a:avLst/>
            </a:prstGeom>
            <a:solidFill>
              <a:schemeClr val="accent1"/>
            </a:solidFill>
            <a:ln w="57150" cap="flat" cmpd="sng" algn="ctr">
              <a:solidFill>
                <a:srgbClr val="FF0000"/>
              </a:solidFill>
              <a:prstDash val="solid"/>
              <a:round/>
              <a:headEnd type="none" w="med" len="med"/>
              <a:tailEnd type="arrow"/>
            </a:ln>
            <a:effectLst/>
          </p:spPr>
        </p:cxnSp>
      </p:grpSp>
      <p:sp>
        <p:nvSpPr>
          <p:cNvPr id="19" name="Text Box 3"/>
          <p:cNvSpPr txBox="1">
            <a:spLocks noChangeArrowheads="1"/>
          </p:cNvSpPr>
          <p:nvPr/>
        </p:nvSpPr>
        <p:spPr bwMode="auto">
          <a:xfrm>
            <a:off x="91440" y="3505200"/>
            <a:ext cx="8961120" cy="461665"/>
          </a:xfrm>
          <a:prstGeom prst="rect">
            <a:avLst/>
          </a:prstGeom>
          <a:solidFill>
            <a:srgbClr val="FFC0FF"/>
          </a:solidFill>
          <a:ln w="57150">
            <a:solidFill>
              <a:schemeClr val="tx1"/>
            </a:solidFill>
            <a:miter lim="800000"/>
            <a:headEnd/>
            <a:tailEnd/>
          </a:ln>
        </p:spPr>
        <p:txBody>
          <a:bodyPr wrap="square">
            <a:spAutoFit/>
          </a:bodyPr>
          <a:lstStyle>
            <a:lvl1pPr eaLnBrk="0" hangingPunct="0">
              <a:tabLst>
                <a:tab pos="457200" algn="l"/>
                <a:tab pos="693738" algn="l"/>
                <a:tab pos="1371600" algn="l"/>
                <a:tab pos="2065338" algn="l"/>
              </a:tabLst>
              <a:defRPr b="1">
                <a:solidFill>
                  <a:schemeClr val="tx1"/>
                </a:solidFill>
                <a:latin typeface="Arial" charset="0"/>
              </a:defRPr>
            </a:lvl1pPr>
            <a:lvl2pPr marL="742950" indent="-285750" eaLnBrk="0" hangingPunct="0">
              <a:tabLst>
                <a:tab pos="457200" algn="l"/>
                <a:tab pos="693738" algn="l"/>
                <a:tab pos="1371600" algn="l"/>
                <a:tab pos="2065338" algn="l"/>
              </a:tabLst>
              <a:defRPr b="1">
                <a:solidFill>
                  <a:schemeClr val="tx1"/>
                </a:solidFill>
                <a:latin typeface="Arial" charset="0"/>
              </a:defRPr>
            </a:lvl2pPr>
            <a:lvl3pPr marL="1143000" indent="-228600" eaLnBrk="0" hangingPunct="0">
              <a:tabLst>
                <a:tab pos="457200" algn="l"/>
                <a:tab pos="693738" algn="l"/>
                <a:tab pos="1371600" algn="l"/>
                <a:tab pos="2065338" algn="l"/>
              </a:tabLst>
              <a:defRPr b="1">
                <a:solidFill>
                  <a:schemeClr val="tx1"/>
                </a:solidFill>
                <a:latin typeface="Arial" charset="0"/>
              </a:defRPr>
            </a:lvl3pPr>
            <a:lvl4pPr marL="1600200" indent="-228600" eaLnBrk="0" hangingPunct="0">
              <a:tabLst>
                <a:tab pos="457200" algn="l"/>
                <a:tab pos="693738" algn="l"/>
                <a:tab pos="1371600" algn="l"/>
                <a:tab pos="2065338" algn="l"/>
              </a:tabLst>
              <a:defRPr b="1">
                <a:solidFill>
                  <a:schemeClr val="tx1"/>
                </a:solidFill>
                <a:latin typeface="Arial" charset="0"/>
              </a:defRPr>
            </a:lvl4pPr>
            <a:lvl5pPr marL="2057400" indent="-228600" eaLnBrk="0" hangingPunct="0">
              <a:tabLst>
                <a:tab pos="457200" algn="l"/>
                <a:tab pos="693738" algn="l"/>
                <a:tab pos="1371600" algn="l"/>
                <a:tab pos="2065338" algn="l"/>
              </a:tabLst>
              <a:defRPr b="1">
                <a:solidFill>
                  <a:schemeClr val="tx1"/>
                </a:solidFill>
                <a:latin typeface="Arial" charset="0"/>
              </a:defRPr>
            </a:lvl5pPr>
            <a:lvl6pPr marL="25146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6pPr>
            <a:lvl7pPr marL="29718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7pPr>
            <a:lvl8pPr marL="34290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8pPr>
            <a:lvl9pPr marL="38862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9pPr>
          </a:lstStyle>
          <a:p>
            <a:r>
              <a:rPr lang="en-US" sz="2400" spc="-20" dirty="0">
                <a:latin typeface="Arial Narrow" panose="020B0606020202030204" pitchFamily="34" charset="0"/>
              </a:rPr>
              <a:t>NOTE:  On some mice the </a:t>
            </a:r>
            <a:r>
              <a:rPr lang="en-US" sz="2400" i="1" spc="-20" dirty="0">
                <a:latin typeface="Arial Narrow" panose="020B0606020202030204" pitchFamily="34" charset="0"/>
              </a:rPr>
              <a:t>wheel</a:t>
            </a:r>
            <a:r>
              <a:rPr lang="en-US" sz="2400" spc="-20" dirty="0">
                <a:latin typeface="Arial Narrow" panose="020B0606020202030204" pitchFamily="34" charset="0"/>
              </a:rPr>
              <a:t> is </a:t>
            </a:r>
            <a:r>
              <a:rPr lang="en-US" sz="2400" i="1" spc="-20" dirty="0">
                <a:latin typeface="Arial Narrow" panose="020B0606020202030204" pitchFamily="34" charset="0"/>
              </a:rPr>
              <a:t>clickable</a:t>
            </a:r>
            <a:r>
              <a:rPr lang="en-US" sz="2400" spc="-20" dirty="0">
                <a:latin typeface="Arial Narrow" panose="020B0606020202030204" pitchFamily="34" charset="0"/>
              </a:rPr>
              <a:t> and acts as the </a:t>
            </a:r>
            <a:r>
              <a:rPr lang="en-US" sz="2400" i="1" spc="-20" dirty="0">
                <a:latin typeface="Arial Narrow" panose="020B0606020202030204" pitchFamily="34" charset="0"/>
              </a:rPr>
              <a:t>middle button</a:t>
            </a:r>
            <a:r>
              <a:rPr lang="en-US" sz="2400" spc="-20" dirty="0">
                <a:latin typeface="Arial Narrow" panose="020B0606020202030204" pitchFamily="34" charset="0"/>
              </a:rPr>
              <a:t>.</a:t>
            </a:r>
          </a:p>
        </p:txBody>
      </p:sp>
    </p:spTree>
    <p:extLst>
      <p:ext uri="{BB962C8B-B14F-4D97-AF65-F5344CB8AC3E}">
        <p14:creationId xmlns:p14="http://schemas.microsoft.com/office/powerpoint/2010/main" val="274131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1000"/>
                                        <p:tgtEl>
                                          <p:spTgt spid="1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3449101"/>
      </p:ext>
    </p:extLst>
  </p:cSld>
  <p:clrMapOvr>
    <a:masterClrMapping/>
  </p:clrMapOvr>
  <p:transition spd="slow" advTm="1000"/>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5003306"/>
      </p:ext>
    </p:extLst>
  </p:cSld>
  <p:clrMapOvr>
    <a:masterClrMapping/>
  </p:clrMapOvr>
  <p:transition spd="slow" advTm="1000"/>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960"/>
            <a:ext cx="9144000" cy="52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5701385"/>
      </p:ext>
    </p:extLst>
  </p:cSld>
  <p:clrMapOvr>
    <a:masterClrMapping/>
  </p:clrMapOvr>
  <p:transition spd="slow" advTm="1000"/>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822960"/>
            <a:ext cx="9144000" cy="5211618"/>
          </a:xfrm>
          <a:prstGeom prst="rect">
            <a:avLst/>
          </a:prstGeom>
        </p:spPr>
      </p:pic>
    </p:spTree>
    <p:extLst>
      <p:ext uri="{BB962C8B-B14F-4D97-AF65-F5344CB8AC3E}">
        <p14:creationId xmlns:p14="http://schemas.microsoft.com/office/powerpoint/2010/main" val="38024574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0" y="-4763"/>
            <a:ext cx="9144000" cy="1604963"/>
          </a:xfrm>
        </p:spPr>
        <p:txBody>
          <a:bodyPr/>
          <a:lstStyle/>
          <a:p>
            <a:pPr eaLnBrk="1" hangingPunct="1"/>
            <a:r>
              <a:rPr lang="en-US" sz="4800" dirty="0">
                <a:solidFill>
                  <a:schemeClr val="tx1"/>
                </a:solidFill>
                <a:latin typeface="Arial Black" pitchFamily="34" charset="0"/>
              </a:rPr>
              <a:t>Program Note</a:t>
            </a:r>
          </a:p>
        </p:txBody>
      </p:sp>
      <p:sp>
        <p:nvSpPr>
          <p:cNvPr id="67587" name="Text Box 3"/>
          <p:cNvSpPr txBox="1">
            <a:spLocks noChangeArrowheads="1"/>
          </p:cNvSpPr>
          <p:nvPr/>
        </p:nvSpPr>
        <p:spPr bwMode="auto">
          <a:xfrm>
            <a:off x="228600" y="1600200"/>
            <a:ext cx="8686800" cy="4524315"/>
          </a:xfrm>
          <a:prstGeom prst="rect">
            <a:avLst/>
          </a:prstGeom>
          <a:solidFill>
            <a:srgbClr val="00FFCC"/>
          </a:solidFill>
          <a:ln w="57150">
            <a:solidFill>
              <a:schemeClr val="tx1"/>
            </a:solidFill>
            <a:miter lim="800000"/>
            <a:headEnd/>
            <a:tailEnd/>
          </a:ln>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Arial" charset="0"/>
                <a:ea typeface="+mn-ea"/>
                <a:cs typeface="+mn-cs"/>
              </a:rPr>
              <a:t>The output of program </a:t>
            </a:r>
            <a:r>
              <a:rPr kumimoji="0" lang="en-US" sz="3200" b="0" i="0" u="none" strike="noStrike" kern="1200" cap="none" spc="0" normalizeH="0" baseline="0" noProof="0" dirty="0">
                <a:ln>
                  <a:noFill/>
                </a:ln>
                <a:solidFill>
                  <a:srgbClr val="000000"/>
                </a:solidFill>
                <a:effectLst/>
                <a:uLnTx/>
                <a:uFillTx/>
                <a:latin typeface="Arial Black" pitchFamily="34" charset="0"/>
                <a:ea typeface="+mn-ea"/>
                <a:cs typeface="+mn-cs"/>
              </a:rPr>
              <a:t>Animation04.py</a:t>
            </a:r>
            <a:r>
              <a:rPr kumimoji="0" lang="en-US" sz="3200" b="1" i="0" u="none" strike="noStrike" kern="1200" cap="none" spc="0" normalizeH="0" baseline="0" noProof="0" dirty="0">
                <a:ln>
                  <a:noFill/>
                </a:ln>
                <a:solidFill>
                  <a:srgbClr val="000000"/>
                </a:solidFill>
                <a:effectLst/>
                <a:uLnTx/>
                <a:uFillTx/>
                <a:latin typeface="Arial" charset="0"/>
                <a:ea typeface="+mn-ea"/>
                <a:cs typeface="+mn-cs"/>
              </a:rPr>
              <a:t> was simulated with PowerPoint.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Arial" charset="0"/>
                <a:ea typeface="+mn-ea"/>
                <a:cs typeface="+mn-cs"/>
              </a:rPr>
              <a:t>It will not be possible to simulate the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Arial" charset="0"/>
                <a:ea typeface="+mn-ea"/>
                <a:cs typeface="+mn-cs"/>
              </a:rPr>
              <a:t>output of the remaining programs.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Arial" charset="0"/>
                <a:ea typeface="+mn-ea"/>
                <a:cs typeface="+mn-cs"/>
              </a:rPr>
              <a:t>You need to execute them on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Arial" charset="0"/>
                <a:ea typeface="+mn-ea"/>
                <a:cs typeface="+mn-cs"/>
              </a:rPr>
              <a:t>your own computer to truly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Arial" charset="0"/>
                <a:ea typeface="+mn-ea"/>
                <a:cs typeface="+mn-cs"/>
              </a:rPr>
              <a:t>see what they are doing.</a:t>
            </a:r>
          </a:p>
        </p:txBody>
      </p:sp>
      <p:pic>
        <p:nvPicPr>
          <p:cNvPr id="67588" name="Picture 4" descr="C:\Users\johnschram\AppData\Local\Microsoft\Windows\Temporary Internet Files\Content.IE5\6013PBX8\MC900433838[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4763"/>
            <a:ext cx="1828800" cy="182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2" descr="C:\Program Files\Microsoft Office\MEDIA\CAGCAT10\j019538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4648200"/>
            <a:ext cx="1795463"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8915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3D9A55-64F6-4CDD-9F40-CCA195C74801}"/>
              </a:ext>
            </a:extLst>
          </p:cNvPr>
          <p:cNvPicPr>
            <a:picLocks noChangeAspect="1"/>
          </p:cNvPicPr>
          <p:nvPr/>
        </p:nvPicPr>
        <p:blipFill rotWithShape="1">
          <a:blip r:embed="rId2"/>
          <a:srcRect l="30793" t="11870" r="32150" b="2944"/>
          <a:stretch/>
        </p:blipFill>
        <p:spPr>
          <a:xfrm>
            <a:off x="182880" y="182880"/>
            <a:ext cx="5644764" cy="6492240"/>
          </a:xfrm>
          <a:prstGeom prst="rect">
            <a:avLst/>
          </a:prstGeom>
          <a:ln w="152400">
            <a:solidFill>
              <a:srgbClr val="FFFF99"/>
            </a:solidFill>
            <a:miter lim="800000"/>
          </a:ln>
        </p:spPr>
      </p:pic>
      <p:pic>
        <p:nvPicPr>
          <p:cNvPr id="3" name="Picture 2">
            <a:extLst>
              <a:ext uri="{FF2B5EF4-FFF2-40B4-BE49-F238E27FC236}">
                <a16:creationId xmlns:a16="http://schemas.microsoft.com/office/drawing/2014/main" id="{DA21CC2A-4A52-4577-B185-A054B4FA32FF}"/>
              </a:ext>
            </a:extLst>
          </p:cNvPr>
          <p:cNvPicPr>
            <a:picLocks noChangeAspect="1"/>
          </p:cNvPicPr>
          <p:nvPr/>
        </p:nvPicPr>
        <p:blipFill rotWithShape="1">
          <a:blip r:embed="rId3"/>
          <a:srcRect l="21946" t="11404" r="52500" b="3700"/>
          <a:stretch/>
        </p:blipFill>
        <p:spPr>
          <a:xfrm>
            <a:off x="3172970" y="1703939"/>
            <a:ext cx="2654674" cy="4971182"/>
          </a:xfrm>
          <a:prstGeom prst="rect">
            <a:avLst/>
          </a:prstGeom>
          <a:ln w="152400">
            <a:solidFill>
              <a:srgbClr val="FFFF99"/>
            </a:solidFill>
            <a:miter lim="800000"/>
          </a:ln>
        </p:spPr>
      </p:pic>
      <p:pic>
        <p:nvPicPr>
          <p:cNvPr id="5" name="Picture 4">
            <a:extLst>
              <a:ext uri="{FF2B5EF4-FFF2-40B4-BE49-F238E27FC236}">
                <a16:creationId xmlns:a16="http://schemas.microsoft.com/office/drawing/2014/main" id="{0741F4E6-AC4E-42BD-9E1B-0A73C109C0C7}"/>
              </a:ext>
            </a:extLst>
          </p:cNvPr>
          <p:cNvPicPr>
            <a:picLocks noChangeAspect="1"/>
          </p:cNvPicPr>
          <p:nvPr/>
        </p:nvPicPr>
        <p:blipFill rotWithShape="1">
          <a:blip r:embed="rId4"/>
          <a:srcRect l="20547" t="9355" r="50000" b="18890"/>
          <a:stretch/>
        </p:blipFill>
        <p:spPr>
          <a:xfrm>
            <a:off x="5971032" y="182881"/>
            <a:ext cx="2991640" cy="6492240"/>
          </a:xfrm>
          <a:prstGeom prst="rect">
            <a:avLst/>
          </a:prstGeom>
          <a:ln w="152400">
            <a:solidFill>
              <a:srgbClr val="FFFF99"/>
            </a:solidFill>
            <a:miter lim="800000"/>
          </a:ln>
        </p:spPr>
      </p:pic>
      <p:sp>
        <p:nvSpPr>
          <p:cNvPr id="8" name="Rounded Rectangle 1">
            <a:extLst>
              <a:ext uri="{FF2B5EF4-FFF2-40B4-BE49-F238E27FC236}">
                <a16:creationId xmlns:a16="http://schemas.microsoft.com/office/drawing/2014/main" id="{4ECF7CED-15F6-4D2D-AD72-EDB22A35264C}"/>
              </a:ext>
            </a:extLst>
          </p:cNvPr>
          <p:cNvSpPr/>
          <p:nvPr/>
        </p:nvSpPr>
        <p:spPr bwMode="auto">
          <a:xfrm>
            <a:off x="7391400" y="5361432"/>
            <a:ext cx="475488"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charset="0"/>
              <a:ea typeface="+mn-ea"/>
              <a:cs typeface="+mn-cs"/>
            </a:endParaRPr>
          </a:p>
        </p:txBody>
      </p:sp>
      <p:sp>
        <p:nvSpPr>
          <p:cNvPr id="9" name="Rounded Rectangle 7">
            <a:extLst>
              <a:ext uri="{FF2B5EF4-FFF2-40B4-BE49-F238E27FC236}">
                <a16:creationId xmlns:a16="http://schemas.microsoft.com/office/drawing/2014/main" id="{775F7925-1B82-473C-A930-E65968DF8F89}"/>
              </a:ext>
            </a:extLst>
          </p:cNvPr>
          <p:cNvSpPr/>
          <p:nvPr/>
        </p:nvSpPr>
        <p:spPr bwMode="auto">
          <a:xfrm>
            <a:off x="7391400" y="4123944"/>
            <a:ext cx="475488"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charset="0"/>
              <a:ea typeface="+mn-ea"/>
              <a:cs typeface="+mn-cs"/>
            </a:endParaRPr>
          </a:p>
        </p:txBody>
      </p:sp>
      <p:sp>
        <p:nvSpPr>
          <p:cNvPr id="10" name="Rounded Rectangle 8">
            <a:extLst>
              <a:ext uri="{FF2B5EF4-FFF2-40B4-BE49-F238E27FC236}">
                <a16:creationId xmlns:a16="http://schemas.microsoft.com/office/drawing/2014/main" id="{2A2D15C5-BA3B-4DE4-A0AA-F85866450420}"/>
              </a:ext>
            </a:extLst>
          </p:cNvPr>
          <p:cNvSpPr/>
          <p:nvPr/>
        </p:nvSpPr>
        <p:spPr bwMode="auto">
          <a:xfrm>
            <a:off x="7391400" y="2871216"/>
            <a:ext cx="475488"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charset="0"/>
              <a:ea typeface="+mn-ea"/>
              <a:cs typeface="+mn-cs"/>
            </a:endParaRPr>
          </a:p>
        </p:txBody>
      </p:sp>
      <p:sp>
        <p:nvSpPr>
          <p:cNvPr id="11" name="Rounded Rectangle 12">
            <a:extLst>
              <a:ext uri="{FF2B5EF4-FFF2-40B4-BE49-F238E27FC236}">
                <a16:creationId xmlns:a16="http://schemas.microsoft.com/office/drawing/2014/main" id="{EF42FA36-FB22-4351-AD1F-0579F9AD57F5}"/>
              </a:ext>
            </a:extLst>
          </p:cNvPr>
          <p:cNvSpPr/>
          <p:nvPr/>
        </p:nvSpPr>
        <p:spPr bwMode="auto">
          <a:xfrm>
            <a:off x="7391400" y="1627632"/>
            <a:ext cx="365760"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charset="0"/>
              <a:ea typeface="+mn-ea"/>
              <a:cs typeface="+mn-cs"/>
            </a:endParaRPr>
          </a:p>
        </p:txBody>
      </p:sp>
      <p:sp>
        <p:nvSpPr>
          <p:cNvPr id="12" name="Rounded Rectangle 13">
            <a:extLst>
              <a:ext uri="{FF2B5EF4-FFF2-40B4-BE49-F238E27FC236}">
                <a16:creationId xmlns:a16="http://schemas.microsoft.com/office/drawing/2014/main" id="{77B6FCFC-3771-465C-A64F-270668B4F6D8}"/>
              </a:ext>
            </a:extLst>
          </p:cNvPr>
          <p:cNvSpPr/>
          <p:nvPr/>
        </p:nvSpPr>
        <p:spPr bwMode="auto">
          <a:xfrm>
            <a:off x="7391400" y="381000"/>
            <a:ext cx="365760"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charset="0"/>
              <a:ea typeface="+mn-ea"/>
              <a:cs typeface="+mn-cs"/>
            </a:endParaRPr>
          </a:p>
        </p:txBody>
      </p:sp>
      <p:sp>
        <p:nvSpPr>
          <p:cNvPr id="13" name="Rounded Rectangle 14">
            <a:extLst>
              <a:ext uri="{FF2B5EF4-FFF2-40B4-BE49-F238E27FC236}">
                <a16:creationId xmlns:a16="http://schemas.microsoft.com/office/drawing/2014/main" id="{85F4B7E1-286D-4739-9387-F438B2D23DD4}"/>
              </a:ext>
            </a:extLst>
          </p:cNvPr>
          <p:cNvSpPr/>
          <p:nvPr/>
        </p:nvSpPr>
        <p:spPr bwMode="auto">
          <a:xfrm>
            <a:off x="4507992" y="5638800"/>
            <a:ext cx="365760"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charset="0"/>
              <a:ea typeface="+mn-ea"/>
              <a:cs typeface="+mn-cs"/>
            </a:endParaRPr>
          </a:p>
        </p:txBody>
      </p:sp>
      <p:sp>
        <p:nvSpPr>
          <p:cNvPr id="14" name="Rounded Rectangle 15">
            <a:extLst>
              <a:ext uri="{FF2B5EF4-FFF2-40B4-BE49-F238E27FC236}">
                <a16:creationId xmlns:a16="http://schemas.microsoft.com/office/drawing/2014/main" id="{BC825F0F-121F-4E5C-AA4E-A6D7B74FE18E}"/>
              </a:ext>
            </a:extLst>
          </p:cNvPr>
          <p:cNvSpPr/>
          <p:nvPr/>
        </p:nvSpPr>
        <p:spPr bwMode="auto">
          <a:xfrm>
            <a:off x="4507992" y="4453128"/>
            <a:ext cx="365760"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charset="0"/>
              <a:ea typeface="+mn-ea"/>
              <a:cs typeface="+mn-cs"/>
            </a:endParaRPr>
          </a:p>
        </p:txBody>
      </p:sp>
      <p:sp>
        <p:nvSpPr>
          <p:cNvPr id="15" name="Rounded Rectangle 16">
            <a:extLst>
              <a:ext uri="{FF2B5EF4-FFF2-40B4-BE49-F238E27FC236}">
                <a16:creationId xmlns:a16="http://schemas.microsoft.com/office/drawing/2014/main" id="{43091EDD-AE36-4B3B-8FC8-01BCA4518C6F}"/>
              </a:ext>
            </a:extLst>
          </p:cNvPr>
          <p:cNvSpPr/>
          <p:nvPr/>
        </p:nvSpPr>
        <p:spPr bwMode="auto">
          <a:xfrm>
            <a:off x="4507992" y="3276600"/>
            <a:ext cx="365760"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charset="0"/>
              <a:ea typeface="+mn-ea"/>
              <a:cs typeface="+mn-cs"/>
            </a:endParaRPr>
          </a:p>
        </p:txBody>
      </p:sp>
      <p:sp>
        <p:nvSpPr>
          <p:cNvPr id="16" name="Rounded Rectangle 17">
            <a:extLst>
              <a:ext uri="{FF2B5EF4-FFF2-40B4-BE49-F238E27FC236}">
                <a16:creationId xmlns:a16="http://schemas.microsoft.com/office/drawing/2014/main" id="{F1A9B00B-91E9-4DA0-93E3-0F4D84CD0C10}"/>
              </a:ext>
            </a:extLst>
          </p:cNvPr>
          <p:cNvSpPr/>
          <p:nvPr/>
        </p:nvSpPr>
        <p:spPr bwMode="auto">
          <a:xfrm>
            <a:off x="4507992" y="2084832"/>
            <a:ext cx="365760"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charset="0"/>
              <a:ea typeface="+mn-ea"/>
              <a:cs typeface="+mn-cs"/>
            </a:endParaRPr>
          </a:p>
        </p:txBody>
      </p:sp>
      <p:sp>
        <p:nvSpPr>
          <p:cNvPr id="17" name="Rounded Rectangle 18">
            <a:extLst>
              <a:ext uri="{FF2B5EF4-FFF2-40B4-BE49-F238E27FC236}">
                <a16:creationId xmlns:a16="http://schemas.microsoft.com/office/drawing/2014/main" id="{1FB6473F-2C55-4890-B2AF-1A739A041FA5}"/>
              </a:ext>
            </a:extLst>
          </p:cNvPr>
          <p:cNvSpPr/>
          <p:nvPr/>
        </p:nvSpPr>
        <p:spPr bwMode="auto">
          <a:xfrm>
            <a:off x="1524000" y="5870448"/>
            <a:ext cx="365760"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charset="0"/>
              <a:ea typeface="+mn-ea"/>
              <a:cs typeface="+mn-cs"/>
            </a:endParaRPr>
          </a:p>
        </p:txBody>
      </p:sp>
      <p:sp>
        <p:nvSpPr>
          <p:cNvPr id="18" name="Rounded Rectangle 19">
            <a:extLst>
              <a:ext uri="{FF2B5EF4-FFF2-40B4-BE49-F238E27FC236}">
                <a16:creationId xmlns:a16="http://schemas.microsoft.com/office/drawing/2014/main" id="{63F15167-31E0-4BDF-A1DF-902E7489840B}"/>
              </a:ext>
            </a:extLst>
          </p:cNvPr>
          <p:cNvSpPr/>
          <p:nvPr/>
        </p:nvSpPr>
        <p:spPr bwMode="auto">
          <a:xfrm>
            <a:off x="1524000" y="4809744"/>
            <a:ext cx="365760"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charset="0"/>
              <a:ea typeface="+mn-ea"/>
              <a:cs typeface="+mn-cs"/>
            </a:endParaRPr>
          </a:p>
        </p:txBody>
      </p:sp>
      <p:sp>
        <p:nvSpPr>
          <p:cNvPr id="19" name="Rounded Rectangle 20">
            <a:extLst>
              <a:ext uri="{FF2B5EF4-FFF2-40B4-BE49-F238E27FC236}">
                <a16:creationId xmlns:a16="http://schemas.microsoft.com/office/drawing/2014/main" id="{9301B829-2C3A-4D9B-8062-402F5C5072D9}"/>
              </a:ext>
            </a:extLst>
          </p:cNvPr>
          <p:cNvSpPr/>
          <p:nvPr/>
        </p:nvSpPr>
        <p:spPr bwMode="auto">
          <a:xfrm>
            <a:off x="1524000" y="3749040"/>
            <a:ext cx="365760"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charset="0"/>
              <a:ea typeface="+mn-ea"/>
              <a:cs typeface="+mn-cs"/>
            </a:endParaRPr>
          </a:p>
        </p:txBody>
      </p:sp>
      <p:sp>
        <p:nvSpPr>
          <p:cNvPr id="20" name="Rounded Rectangle 21">
            <a:extLst>
              <a:ext uri="{FF2B5EF4-FFF2-40B4-BE49-F238E27FC236}">
                <a16:creationId xmlns:a16="http://schemas.microsoft.com/office/drawing/2014/main" id="{582C9252-39BE-4D1A-9ECB-BD8AF597F163}"/>
              </a:ext>
            </a:extLst>
          </p:cNvPr>
          <p:cNvSpPr/>
          <p:nvPr/>
        </p:nvSpPr>
        <p:spPr bwMode="auto">
          <a:xfrm>
            <a:off x="1524000" y="2697480"/>
            <a:ext cx="265176" cy="201168"/>
          </a:xfrm>
          <a:prstGeom prst="roundRect">
            <a:avLst/>
          </a:prstGeom>
          <a:solidFill>
            <a:schemeClr val="bg1">
              <a:lumMod val="50000"/>
              <a:alpha val="25098"/>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charset="0"/>
              <a:ea typeface="+mn-ea"/>
              <a:cs typeface="+mn-cs"/>
            </a:endParaRPr>
          </a:p>
        </p:txBody>
      </p:sp>
      <p:sp>
        <p:nvSpPr>
          <p:cNvPr id="4" name="Rectangle 3">
            <a:extLst>
              <a:ext uri="{FF2B5EF4-FFF2-40B4-BE49-F238E27FC236}">
                <a16:creationId xmlns:a16="http://schemas.microsoft.com/office/drawing/2014/main" id="{0248D622-BA7F-43C8-A2D6-425A828B093F}"/>
              </a:ext>
            </a:extLst>
          </p:cNvPr>
          <p:cNvSpPr/>
          <p:nvPr/>
        </p:nvSpPr>
        <p:spPr bwMode="auto">
          <a:xfrm>
            <a:off x="609600" y="356616"/>
            <a:ext cx="5029200" cy="1143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 name="Rectangle 5">
            <a:extLst>
              <a:ext uri="{FF2B5EF4-FFF2-40B4-BE49-F238E27FC236}">
                <a16:creationId xmlns:a16="http://schemas.microsoft.com/office/drawing/2014/main" id="{FECEA8BB-D6CE-4088-A9F4-EACEDC6919CE}"/>
              </a:ext>
            </a:extLst>
          </p:cNvPr>
          <p:cNvSpPr/>
          <p:nvPr/>
        </p:nvSpPr>
        <p:spPr>
          <a:xfrm>
            <a:off x="609600" y="381000"/>
            <a:ext cx="5375322" cy="120032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dirty="0">
                <a:ln w="11430"/>
                <a:solidFill>
                  <a:srgbClr val="0000FF"/>
                </a:solidFill>
                <a:effectLst>
                  <a:outerShdw blurRad="50800" dist="39000" dir="5460000" algn="tl">
                    <a:srgbClr val="000000">
                      <a:alpha val="38000"/>
                    </a:srgbClr>
                  </a:outerShdw>
                </a:effectLst>
                <a:uLnTx/>
                <a:uFillTx/>
                <a:latin typeface="Rockwell Extra Bold" panose="02060903040505020403" pitchFamily="18" charset="0"/>
                <a:ea typeface="+mn-ea"/>
                <a:cs typeface="+mn-cs"/>
              </a:rPr>
              <a:t>Do you see a </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dirty="0">
                <a:ln w="11430"/>
                <a:solidFill>
                  <a:srgbClr val="0000FF"/>
                </a:solidFill>
                <a:effectLst>
                  <a:outerShdw blurRad="50800" dist="39000" dir="5460000" algn="tl">
                    <a:srgbClr val="000000">
                      <a:alpha val="38000"/>
                    </a:srgbClr>
                  </a:outerShdw>
                </a:effectLst>
                <a:uLnTx/>
                <a:uFillTx/>
                <a:latin typeface="Rockwell Extra Bold" panose="02060903040505020403" pitchFamily="18" charset="0"/>
                <a:ea typeface="+mn-ea"/>
                <a:cs typeface="+mn-cs"/>
              </a:rPr>
              <a:t>pattern here?</a:t>
            </a:r>
          </a:p>
        </p:txBody>
      </p:sp>
      <p:pic>
        <p:nvPicPr>
          <p:cNvPr id="7" name="Picture 3" descr="C:\Users\JohnSchram\AppData\Local\Microsoft\Windows\Temporary Internet Files\Content.IE5\BZWG30DG\detective[1].gif">
            <a:extLst>
              <a:ext uri="{FF2B5EF4-FFF2-40B4-BE49-F238E27FC236}">
                <a16:creationId xmlns:a16="http://schemas.microsoft.com/office/drawing/2014/main" id="{070742F8-E77E-49E9-BD50-B34CE728CC1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flipH="1">
            <a:off x="4777872" y="297180"/>
            <a:ext cx="1089528" cy="1089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0130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5F1486-E00E-4EF4-960F-3EA1E5A216C1}"/>
              </a:ext>
            </a:extLst>
          </p:cNvPr>
          <p:cNvPicPr>
            <a:picLocks noChangeAspect="1"/>
          </p:cNvPicPr>
          <p:nvPr/>
        </p:nvPicPr>
        <p:blipFill rotWithShape="1">
          <a:blip r:embed="rId2"/>
          <a:srcRect l="19169" t="11250" r="13915" b="5553"/>
          <a:stretch/>
        </p:blipFill>
        <p:spPr>
          <a:xfrm>
            <a:off x="182879" y="182878"/>
            <a:ext cx="8778240" cy="6492241"/>
          </a:xfrm>
          <a:prstGeom prst="rect">
            <a:avLst/>
          </a:prstGeom>
          <a:ln w="152400">
            <a:solidFill>
              <a:srgbClr val="FFFF99"/>
            </a:solidFill>
            <a:miter lim="800000"/>
          </a:ln>
        </p:spPr>
      </p:pic>
    </p:spTree>
    <p:extLst>
      <p:ext uri="{BB962C8B-B14F-4D97-AF65-F5344CB8AC3E}">
        <p14:creationId xmlns:p14="http://schemas.microsoft.com/office/powerpoint/2010/main" val="42526241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56FE04-6AB1-4AE7-8B52-2BD5C1E4EE7D}"/>
              </a:ext>
            </a:extLst>
          </p:cNvPr>
          <p:cNvPicPr>
            <a:picLocks noChangeAspect="1"/>
          </p:cNvPicPr>
          <p:nvPr/>
        </p:nvPicPr>
        <p:blipFill rotWithShape="1">
          <a:blip r:embed="rId3"/>
          <a:srcRect l="19169" t="11250" r="15774" b="6120"/>
          <a:stretch/>
        </p:blipFill>
        <p:spPr>
          <a:xfrm>
            <a:off x="182880" y="182879"/>
            <a:ext cx="8778240" cy="6492240"/>
          </a:xfrm>
          <a:prstGeom prst="rect">
            <a:avLst/>
          </a:prstGeom>
          <a:ln w="152400">
            <a:solidFill>
              <a:srgbClr val="FFFF99"/>
            </a:solidFill>
            <a:miter lim="800000"/>
          </a:ln>
        </p:spPr>
      </p:pic>
    </p:spTree>
    <p:extLst>
      <p:ext uri="{BB962C8B-B14F-4D97-AF65-F5344CB8AC3E}">
        <p14:creationId xmlns:p14="http://schemas.microsoft.com/office/powerpoint/2010/main" val="39203395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83C0A9-23F5-4907-B81E-4945CA68B4E9}"/>
              </a:ext>
            </a:extLst>
          </p:cNvPr>
          <p:cNvPicPr>
            <a:picLocks noChangeAspect="1"/>
          </p:cNvPicPr>
          <p:nvPr/>
        </p:nvPicPr>
        <p:blipFill rotWithShape="1">
          <a:blip r:embed="rId2"/>
          <a:srcRect l="12751" t="11250" r="22826" b="14791"/>
          <a:stretch/>
        </p:blipFill>
        <p:spPr>
          <a:xfrm>
            <a:off x="182880" y="182878"/>
            <a:ext cx="8778240" cy="6492239"/>
          </a:xfrm>
          <a:prstGeom prst="rect">
            <a:avLst/>
          </a:prstGeom>
          <a:ln w="152400">
            <a:solidFill>
              <a:srgbClr val="FFFF99"/>
            </a:solidFill>
            <a:miter lim="800000"/>
          </a:ln>
        </p:spPr>
      </p:pic>
    </p:spTree>
    <p:extLst>
      <p:ext uri="{BB962C8B-B14F-4D97-AF65-F5344CB8AC3E}">
        <p14:creationId xmlns:p14="http://schemas.microsoft.com/office/powerpoint/2010/main" val="29564828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5602" name="Picture 2"/>
          <p:cNvPicPr>
            <a:picLocks noChangeArrowheads="1"/>
          </p:cNvPicPr>
          <p:nvPr/>
        </p:nvPicPr>
        <p:blipFill rotWithShape="1">
          <a:blip r:embed="rId2">
            <a:extLst>
              <a:ext uri="{28A0092B-C50C-407E-A947-70E740481C1C}">
                <a14:useLocalDpi xmlns:a14="http://schemas.microsoft.com/office/drawing/2010/main" val="0"/>
              </a:ext>
            </a:extLst>
          </a:blip>
          <a:srcRect l="3500" t="9043" r="13667" b="5266"/>
          <a:stretch/>
        </p:blipFill>
        <p:spPr bwMode="auto">
          <a:xfrm>
            <a:off x="182879"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9"/>
          <p:cNvPicPr>
            <a:picLocks noChangeAspect="1"/>
          </p:cNvPicPr>
          <p:nvPr/>
        </p:nvPicPr>
        <p:blipFill rotWithShape="1">
          <a:blip r:embed="rId3">
            <a:clrChange>
              <a:clrFrom>
                <a:srgbClr val="FFFFFF"/>
              </a:clrFrom>
              <a:clrTo>
                <a:srgbClr val="FFFFFF">
                  <a:alpha val="0"/>
                </a:srgbClr>
              </a:clrTo>
            </a:clrChange>
          </a:blip>
          <a:srcRect l="17191" t="46814" r="63163" b="45584"/>
          <a:stretch/>
        </p:blipFill>
        <p:spPr bwMode="auto">
          <a:xfrm>
            <a:off x="6842760" y="4343400"/>
            <a:ext cx="1463040" cy="416424"/>
          </a:xfrm>
          <a:prstGeom prst="rect">
            <a:avLst/>
          </a:prstGeom>
          <a:ln>
            <a:noFill/>
          </a:ln>
          <a:extLst>
            <a:ext uri="{53640926-AAD7-44D8-BBD7-CCE9431645EC}">
              <a14:shadowObscured xmlns:a14="http://schemas.microsoft.com/office/drawing/2010/main"/>
            </a:ext>
          </a:extLst>
        </p:spPr>
      </p:pic>
      <p:pic>
        <p:nvPicPr>
          <p:cNvPr id="11" name="Picture 10"/>
          <p:cNvPicPr>
            <a:picLocks noChangeAspect="1"/>
          </p:cNvPicPr>
          <p:nvPr/>
        </p:nvPicPr>
        <p:blipFill rotWithShape="1">
          <a:blip r:embed="rId4">
            <a:clrChange>
              <a:clrFrom>
                <a:srgbClr val="FFFFFF"/>
              </a:clrFrom>
              <a:clrTo>
                <a:srgbClr val="FFFFFF">
                  <a:alpha val="0"/>
                </a:srgbClr>
              </a:clrTo>
            </a:clrChange>
          </a:blip>
          <a:srcRect l="25177" t="43629" r="57703" b="45309"/>
          <a:stretch/>
        </p:blipFill>
        <p:spPr bwMode="auto">
          <a:xfrm>
            <a:off x="6934200" y="4685443"/>
            <a:ext cx="1280160" cy="607781"/>
          </a:xfrm>
          <a:prstGeom prst="rect">
            <a:avLst/>
          </a:prstGeom>
          <a:ln>
            <a:noFill/>
          </a:ln>
          <a:extLst>
            <a:ext uri="{53640926-AAD7-44D8-BBD7-CCE9431645EC}">
              <a14:shadowObscured xmlns:a14="http://schemas.microsoft.com/office/drawing/2010/main"/>
            </a:ext>
          </a:extLst>
        </p:spPr>
      </p:pic>
      <p:pic>
        <p:nvPicPr>
          <p:cNvPr id="12" name="Picture 11"/>
          <p:cNvPicPr>
            <a:picLocks noChangeAspect="1"/>
          </p:cNvPicPr>
          <p:nvPr/>
        </p:nvPicPr>
        <p:blipFill rotWithShape="1">
          <a:blip r:embed="rId5">
            <a:clrChange>
              <a:clrFrom>
                <a:srgbClr val="FFFFFF"/>
              </a:clrFrom>
              <a:clrTo>
                <a:srgbClr val="FFFFFF">
                  <a:alpha val="0"/>
                </a:srgbClr>
              </a:clrTo>
            </a:clrChange>
          </a:blip>
          <a:srcRect l="22838" t="48220" r="71058" b="43525"/>
          <a:stretch/>
        </p:blipFill>
        <p:spPr bwMode="auto">
          <a:xfrm>
            <a:off x="8114775" y="5334000"/>
            <a:ext cx="459104" cy="457200"/>
          </a:xfrm>
          <a:prstGeom prst="rect">
            <a:avLst/>
          </a:prstGeom>
          <a:ln>
            <a:noFill/>
          </a:ln>
          <a:extLst>
            <a:ext uri="{53640926-AAD7-44D8-BBD7-CCE9431645EC}">
              <a14:shadowObscured xmlns:a14="http://schemas.microsoft.com/office/drawing/2010/main"/>
            </a:ext>
          </a:extLst>
        </p:spPr>
      </p:pic>
      <p:pic>
        <p:nvPicPr>
          <p:cNvPr id="13" name="Picture 12"/>
          <p:cNvPicPr>
            <a:picLocks noChangeAspect="1"/>
          </p:cNvPicPr>
          <p:nvPr/>
        </p:nvPicPr>
        <p:blipFill rotWithShape="1">
          <a:blip r:embed="rId5">
            <a:clrChange>
              <a:clrFrom>
                <a:srgbClr val="FFFFFF"/>
              </a:clrFrom>
              <a:clrTo>
                <a:srgbClr val="FFFFFF">
                  <a:alpha val="0"/>
                </a:srgbClr>
              </a:clrTo>
            </a:clrChange>
          </a:blip>
          <a:srcRect l="22838" t="48220" r="71058" b="43525"/>
          <a:stretch/>
        </p:blipFill>
        <p:spPr bwMode="auto">
          <a:xfrm>
            <a:off x="8114775" y="5638800"/>
            <a:ext cx="459104" cy="457200"/>
          </a:xfrm>
          <a:prstGeom prst="rect">
            <a:avLst/>
          </a:prstGeom>
          <a:ln>
            <a:noFill/>
          </a:ln>
          <a:extLst>
            <a:ext uri="{53640926-AAD7-44D8-BBD7-CCE9431645EC}">
              <a14:shadowObscured xmlns:a14="http://schemas.microsoft.com/office/drawing/2010/main"/>
            </a:ext>
          </a:extLst>
        </p:spPr>
      </p:pic>
      <p:pic>
        <p:nvPicPr>
          <p:cNvPr id="14" name="Picture 13"/>
          <p:cNvPicPr/>
          <p:nvPr/>
        </p:nvPicPr>
        <p:blipFill rotWithShape="1">
          <a:blip r:embed="rId6"/>
          <a:srcRect r="85888" b="39678"/>
          <a:stretch/>
        </p:blipFill>
        <p:spPr>
          <a:xfrm>
            <a:off x="7391400" y="182881"/>
            <a:ext cx="1569719" cy="3830128"/>
          </a:xfrm>
          <a:prstGeom prst="rect">
            <a:avLst/>
          </a:prstGeom>
        </p:spPr>
      </p:pic>
    </p:spTree>
    <p:extLst>
      <p:ext uri="{BB962C8B-B14F-4D97-AF65-F5344CB8AC3E}">
        <p14:creationId xmlns:p14="http://schemas.microsoft.com/office/powerpoint/2010/main" val="1681331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A2DB8B-B692-4B39-B4EC-045A570D2B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17970" y="4011168"/>
            <a:ext cx="4918059" cy="2770632"/>
          </a:xfrm>
          <a:prstGeom prst="rect">
            <a:avLst/>
          </a:prstGeom>
        </p:spPr>
      </p:pic>
      <p:pic>
        <p:nvPicPr>
          <p:cNvPr id="8" name="Picture 7">
            <a:extLst>
              <a:ext uri="{FF2B5EF4-FFF2-40B4-BE49-F238E27FC236}">
                <a16:creationId xmlns:a16="http://schemas.microsoft.com/office/drawing/2014/main" id="{E54F8268-45BB-4D52-81DD-B44C29CEA0A7}"/>
              </a:ext>
            </a:extLst>
          </p:cNvPr>
          <p:cNvPicPr>
            <a:picLocks noChangeAspect="1"/>
          </p:cNvPicPr>
          <p:nvPr/>
        </p:nvPicPr>
        <p:blipFill rotWithShape="1">
          <a:blip r:embed="rId3"/>
          <a:srcRect l="15598" t="25652" r="15676" b="29248"/>
          <a:stretch/>
        </p:blipFill>
        <p:spPr>
          <a:xfrm>
            <a:off x="182880" y="182880"/>
            <a:ext cx="8778240" cy="3267268"/>
          </a:xfrm>
          <a:prstGeom prst="rect">
            <a:avLst/>
          </a:prstGeom>
          <a:ln w="152400">
            <a:solidFill>
              <a:srgbClr val="FFFF99"/>
            </a:solidFill>
            <a:miter lim="800000"/>
          </a:ln>
        </p:spPr>
      </p:pic>
      <p:pic>
        <p:nvPicPr>
          <p:cNvPr id="1026" name="Picture 2" descr="C:\Users\JohnSchram\Pictures\ExpoPics\MousePics\leftClic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28601"/>
            <a:ext cx="1112838" cy="14398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JohnSchram\Pictures\ExpoPics\MousePics\rightClic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480" y="228600"/>
            <a:ext cx="1112837" cy="143986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bwMode="auto">
          <a:xfrm flipV="1">
            <a:off x="5280819" y="1665851"/>
            <a:ext cx="0" cy="576072"/>
          </a:xfrm>
          <a:prstGeom prst="straightConnector1">
            <a:avLst/>
          </a:prstGeom>
          <a:solidFill>
            <a:schemeClr val="accent1"/>
          </a:solidFill>
          <a:ln w="57150" cap="flat" cmpd="sng" algn="ctr">
            <a:solidFill>
              <a:srgbClr val="FF0000"/>
            </a:solidFill>
            <a:prstDash val="solid"/>
            <a:round/>
            <a:headEnd type="none" w="med" len="med"/>
            <a:tailEnd type="arrow"/>
          </a:ln>
          <a:effectLst/>
        </p:spPr>
      </p:cxnSp>
      <p:cxnSp>
        <p:nvCxnSpPr>
          <p:cNvPr id="14" name="Straight Arrow Connector 13"/>
          <p:cNvCxnSpPr>
            <a:cxnSpLocks/>
          </p:cNvCxnSpPr>
          <p:nvPr/>
        </p:nvCxnSpPr>
        <p:spPr bwMode="auto">
          <a:xfrm flipV="1">
            <a:off x="6090904" y="1513452"/>
            <a:ext cx="1791224" cy="1077348"/>
          </a:xfrm>
          <a:prstGeom prst="straightConnector1">
            <a:avLst/>
          </a:prstGeom>
          <a:solidFill>
            <a:schemeClr val="accent1"/>
          </a:solidFill>
          <a:ln w="57150" cap="flat" cmpd="sng" algn="ctr">
            <a:solidFill>
              <a:srgbClr val="FF0000"/>
            </a:solidFill>
            <a:prstDash val="solid"/>
            <a:round/>
            <a:headEnd type="none" w="med" len="med"/>
            <a:tailEnd type="arrow"/>
          </a:ln>
          <a:effectLst/>
        </p:spPr>
      </p:cxnSp>
      <p:sp>
        <p:nvSpPr>
          <p:cNvPr id="19" name="Text Box 3"/>
          <p:cNvSpPr txBox="1">
            <a:spLocks noChangeArrowheads="1"/>
          </p:cNvSpPr>
          <p:nvPr/>
        </p:nvSpPr>
        <p:spPr bwMode="auto">
          <a:xfrm>
            <a:off x="91440" y="4027944"/>
            <a:ext cx="3794760" cy="2677656"/>
          </a:xfrm>
          <a:prstGeom prst="rect">
            <a:avLst/>
          </a:prstGeom>
          <a:solidFill>
            <a:srgbClr val="FFC0FF"/>
          </a:solidFill>
          <a:ln w="57150">
            <a:solidFill>
              <a:schemeClr val="tx1"/>
            </a:solidFill>
            <a:miter lim="800000"/>
            <a:headEnd/>
            <a:tailEnd/>
          </a:ln>
        </p:spPr>
        <p:txBody>
          <a:bodyPr wrap="square">
            <a:spAutoFit/>
          </a:bodyPr>
          <a:lstStyle>
            <a:lvl1pPr eaLnBrk="0" hangingPunct="0">
              <a:tabLst>
                <a:tab pos="457200" algn="l"/>
                <a:tab pos="693738" algn="l"/>
                <a:tab pos="1371600" algn="l"/>
                <a:tab pos="2065338" algn="l"/>
              </a:tabLst>
              <a:defRPr b="1">
                <a:solidFill>
                  <a:schemeClr val="tx1"/>
                </a:solidFill>
                <a:latin typeface="Arial" charset="0"/>
              </a:defRPr>
            </a:lvl1pPr>
            <a:lvl2pPr marL="742950" indent="-285750" eaLnBrk="0" hangingPunct="0">
              <a:tabLst>
                <a:tab pos="457200" algn="l"/>
                <a:tab pos="693738" algn="l"/>
                <a:tab pos="1371600" algn="l"/>
                <a:tab pos="2065338" algn="l"/>
              </a:tabLst>
              <a:defRPr b="1">
                <a:solidFill>
                  <a:schemeClr val="tx1"/>
                </a:solidFill>
                <a:latin typeface="Arial" charset="0"/>
              </a:defRPr>
            </a:lvl2pPr>
            <a:lvl3pPr marL="1143000" indent="-228600" eaLnBrk="0" hangingPunct="0">
              <a:tabLst>
                <a:tab pos="457200" algn="l"/>
                <a:tab pos="693738" algn="l"/>
                <a:tab pos="1371600" algn="l"/>
                <a:tab pos="2065338" algn="l"/>
              </a:tabLst>
              <a:defRPr b="1">
                <a:solidFill>
                  <a:schemeClr val="tx1"/>
                </a:solidFill>
                <a:latin typeface="Arial" charset="0"/>
              </a:defRPr>
            </a:lvl3pPr>
            <a:lvl4pPr marL="1600200" indent="-228600" eaLnBrk="0" hangingPunct="0">
              <a:tabLst>
                <a:tab pos="457200" algn="l"/>
                <a:tab pos="693738" algn="l"/>
                <a:tab pos="1371600" algn="l"/>
                <a:tab pos="2065338" algn="l"/>
              </a:tabLst>
              <a:defRPr b="1">
                <a:solidFill>
                  <a:schemeClr val="tx1"/>
                </a:solidFill>
                <a:latin typeface="Arial" charset="0"/>
              </a:defRPr>
            </a:lvl4pPr>
            <a:lvl5pPr marL="2057400" indent="-228600" eaLnBrk="0" hangingPunct="0">
              <a:tabLst>
                <a:tab pos="457200" algn="l"/>
                <a:tab pos="693738" algn="l"/>
                <a:tab pos="1371600" algn="l"/>
                <a:tab pos="2065338" algn="l"/>
              </a:tabLst>
              <a:defRPr b="1">
                <a:solidFill>
                  <a:schemeClr val="tx1"/>
                </a:solidFill>
                <a:latin typeface="Arial" charset="0"/>
              </a:defRPr>
            </a:lvl5pPr>
            <a:lvl6pPr marL="25146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6pPr>
            <a:lvl7pPr marL="29718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7pPr>
            <a:lvl8pPr marL="34290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8pPr>
            <a:lvl9pPr marL="38862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9pPr>
          </a:lstStyle>
          <a:p>
            <a:r>
              <a:rPr lang="en-US" sz="2400" spc="-20" dirty="0">
                <a:latin typeface="Arial Narrow" panose="020B0606020202030204" pitchFamily="34" charset="0"/>
              </a:rPr>
              <a:t>ALSO: If you run this program on a Mac, and right/2-finger click 7 times, you get this output.  Since Macs don’t have any type of “middle-click” they use a button value of </a:t>
            </a:r>
            <a:r>
              <a:rPr lang="en-US" sz="2400" spc="-20" dirty="0">
                <a:latin typeface="Arial" panose="020B0604020202020204" pitchFamily="34" charset="0"/>
                <a:cs typeface="Arial" panose="020B0604020202020204" pitchFamily="34" charset="0"/>
              </a:rPr>
              <a:t>2</a:t>
            </a:r>
            <a:r>
              <a:rPr lang="en-US" sz="2400" spc="-20" dirty="0">
                <a:latin typeface="Arial Narrow" panose="020B0606020202030204" pitchFamily="34" charset="0"/>
              </a:rPr>
              <a:t> for right/2-finger click.</a:t>
            </a:r>
          </a:p>
        </p:txBody>
      </p:sp>
      <p:pic>
        <p:nvPicPr>
          <p:cNvPr id="20" name="Picture 5" descr="C:\Users\johnschram\AppData\Local\Microsoft\Windows\Temporary Internet Files\Content.IE5\6013PBX8\MC900441523[1].wmf">
            <a:extLst>
              <a:ext uri="{FF2B5EF4-FFF2-40B4-BE49-F238E27FC236}">
                <a16:creationId xmlns:a16="http://schemas.microsoft.com/office/drawing/2014/main" id="{4F433000-691D-45C3-B093-D9ECC9E0321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4724400"/>
            <a:ext cx="142723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Multiplication Sign 12">
            <a:extLst>
              <a:ext uri="{FF2B5EF4-FFF2-40B4-BE49-F238E27FC236}">
                <a16:creationId xmlns:a16="http://schemas.microsoft.com/office/drawing/2014/main" id="{3CBE7FE3-C718-4D3D-B397-6478761676A3}"/>
              </a:ext>
            </a:extLst>
          </p:cNvPr>
          <p:cNvSpPr/>
          <p:nvPr/>
        </p:nvSpPr>
        <p:spPr bwMode="auto">
          <a:xfrm>
            <a:off x="5138226" y="337629"/>
            <a:ext cx="271971" cy="271971"/>
          </a:xfrm>
          <a:prstGeom prst="mathMultiply">
            <a:avLst>
              <a:gd name="adj1" fmla="val 17398"/>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1" name="Multiplication Sign 20">
            <a:extLst>
              <a:ext uri="{FF2B5EF4-FFF2-40B4-BE49-F238E27FC236}">
                <a16:creationId xmlns:a16="http://schemas.microsoft.com/office/drawing/2014/main" id="{78C01F7B-7166-4554-AD77-6690FD09FF52}"/>
              </a:ext>
            </a:extLst>
          </p:cNvPr>
          <p:cNvSpPr/>
          <p:nvPr/>
        </p:nvSpPr>
        <p:spPr bwMode="auto">
          <a:xfrm>
            <a:off x="8070912" y="304800"/>
            <a:ext cx="271971" cy="271971"/>
          </a:xfrm>
          <a:prstGeom prst="mathMultiply">
            <a:avLst>
              <a:gd name="adj1" fmla="val 17398"/>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2" name="Multiplication Sign 21">
            <a:extLst>
              <a:ext uri="{FF2B5EF4-FFF2-40B4-BE49-F238E27FC236}">
                <a16:creationId xmlns:a16="http://schemas.microsoft.com/office/drawing/2014/main" id="{52D9B0D1-E422-4531-91C0-5B30AB3851A6}"/>
              </a:ext>
            </a:extLst>
          </p:cNvPr>
          <p:cNvSpPr/>
          <p:nvPr/>
        </p:nvSpPr>
        <p:spPr bwMode="auto">
          <a:xfrm>
            <a:off x="4572000" y="2704925"/>
            <a:ext cx="571675" cy="571675"/>
          </a:xfrm>
          <a:prstGeom prst="mathMultiply">
            <a:avLst>
              <a:gd name="adj1" fmla="val 17398"/>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95223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6B7F95-7F9D-4EE9-819A-FB069961D84A}"/>
              </a:ext>
            </a:extLst>
          </p:cNvPr>
          <p:cNvPicPr>
            <a:picLocks noChangeAspect="1"/>
          </p:cNvPicPr>
          <p:nvPr/>
        </p:nvPicPr>
        <p:blipFill rotWithShape="1">
          <a:blip r:embed="rId2"/>
          <a:srcRect l="22637" t="25306" r="22729" b="2624"/>
          <a:stretch/>
        </p:blipFill>
        <p:spPr>
          <a:xfrm>
            <a:off x="176920" y="182880"/>
            <a:ext cx="4922520" cy="6492240"/>
          </a:xfrm>
          <a:prstGeom prst="rect">
            <a:avLst/>
          </a:prstGeom>
          <a:ln w="152400">
            <a:solidFill>
              <a:srgbClr val="FFFF99"/>
            </a:solidFill>
            <a:miter lim="800000"/>
          </a:ln>
        </p:spPr>
      </p:pic>
      <p:pic>
        <p:nvPicPr>
          <p:cNvPr id="15" name="Picture 14"/>
          <p:cNvPicPr>
            <a:picLocks noChangeAspect="1"/>
          </p:cNvPicPr>
          <p:nvPr/>
        </p:nvPicPr>
        <p:blipFill>
          <a:blip r:embed="rId3"/>
          <a:stretch>
            <a:fillRect/>
          </a:stretch>
        </p:blipFill>
        <p:spPr>
          <a:xfrm>
            <a:off x="5293555" y="1"/>
            <a:ext cx="3844485" cy="2194560"/>
          </a:xfrm>
          <a:prstGeom prst="rect">
            <a:avLst/>
          </a:prstGeom>
        </p:spPr>
      </p:pic>
      <p:pic>
        <p:nvPicPr>
          <p:cNvPr id="16" name="Picture 15"/>
          <p:cNvPicPr>
            <a:picLocks noChangeAspect="1"/>
          </p:cNvPicPr>
          <p:nvPr/>
        </p:nvPicPr>
        <p:blipFill>
          <a:blip r:embed="rId4"/>
          <a:stretch>
            <a:fillRect/>
          </a:stretch>
        </p:blipFill>
        <p:spPr>
          <a:xfrm>
            <a:off x="5293555" y="1524000"/>
            <a:ext cx="3844485" cy="2194560"/>
          </a:xfrm>
          <a:prstGeom prst="rect">
            <a:avLst/>
          </a:prstGeom>
        </p:spPr>
      </p:pic>
      <p:pic>
        <p:nvPicPr>
          <p:cNvPr id="17" name="Picture 16"/>
          <p:cNvPicPr>
            <a:picLocks noChangeAspect="1"/>
          </p:cNvPicPr>
          <p:nvPr/>
        </p:nvPicPr>
        <p:blipFill>
          <a:blip r:embed="rId5"/>
          <a:stretch>
            <a:fillRect/>
          </a:stretch>
        </p:blipFill>
        <p:spPr>
          <a:xfrm>
            <a:off x="5293554" y="3048000"/>
            <a:ext cx="3850446" cy="2194560"/>
          </a:xfrm>
          <a:prstGeom prst="rect">
            <a:avLst/>
          </a:prstGeom>
        </p:spPr>
      </p:pic>
      <p:pic>
        <p:nvPicPr>
          <p:cNvPr id="18" name="Picture 17"/>
          <p:cNvPicPr>
            <a:picLocks noChangeAspect="1"/>
          </p:cNvPicPr>
          <p:nvPr/>
        </p:nvPicPr>
        <p:blipFill>
          <a:blip r:embed="rId6"/>
          <a:stretch>
            <a:fillRect/>
          </a:stretch>
        </p:blipFill>
        <p:spPr>
          <a:xfrm>
            <a:off x="5293554" y="4663440"/>
            <a:ext cx="3850446" cy="2194560"/>
          </a:xfrm>
          <a:prstGeom prst="rect">
            <a:avLst/>
          </a:prstGeom>
        </p:spPr>
      </p:pic>
      <p:cxnSp>
        <p:nvCxnSpPr>
          <p:cNvPr id="19" name="Straight Arrow Connector 18"/>
          <p:cNvCxnSpPr/>
          <p:nvPr/>
        </p:nvCxnSpPr>
        <p:spPr>
          <a:xfrm>
            <a:off x="5943600" y="1097281"/>
            <a:ext cx="2834640" cy="0"/>
          </a:xfrm>
          <a:prstGeom prst="straightConnector1">
            <a:avLst/>
          </a:prstGeom>
          <a:ln w="38100">
            <a:solidFill>
              <a:srgbClr val="0070C0"/>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943600" y="2634828"/>
            <a:ext cx="2834640" cy="0"/>
          </a:xfrm>
          <a:prstGeom prst="straightConnector1">
            <a:avLst/>
          </a:prstGeom>
          <a:ln w="38100">
            <a:solidFill>
              <a:srgbClr val="0070C0"/>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943600" y="4191000"/>
            <a:ext cx="2834640" cy="0"/>
          </a:xfrm>
          <a:prstGeom prst="straightConnector1">
            <a:avLst/>
          </a:prstGeom>
          <a:ln w="38100">
            <a:solidFill>
              <a:srgbClr val="0070C0"/>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943600" y="5791200"/>
            <a:ext cx="2834640" cy="0"/>
          </a:xfrm>
          <a:prstGeom prst="straightConnector1">
            <a:avLst/>
          </a:prstGeom>
          <a:ln w="38100">
            <a:solidFill>
              <a:srgbClr val="0070C0"/>
            </a:solidFill>
            <a:prstDash val="lg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62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par>
                          <p:cTn id="13" fill="hold">
                            <p:stCondLst>
                              <p:cond delay="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1000"/>
                                        <p:tgtEl>
                                          <p:spTgt spid="19"/>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1000"/>
                                        <p:tgtEl>
                                          <p:spTgt spid="20"/>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1000"/>
                                        <p:tgtEl>
                                          <p:spTgt spid="21"/>
                                        </p:tgtEl>
                                      </p:cBhvr>
                                    </p:animEffect>
                                  </p:childTnLst>
                                </p:cTn>
                              </p:par>
                            </p:childTnLst>
                          </p:cTn>
                        </p:par>
                        <p:par>
                          <p:cTn id="25" fill="hold">
                            <p:stCondLst>
                              <p:cond delay="3000"/>
                            </p:stCondLst>
                            <p:childTnLst>
                              <p:par>
                                <p:cTn id="26" presetID="22" presetClass="entr" presetSubtype="8"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ACF04A-3405-4DC2-89CA-CABF3A052BFF}"/>
              </a:ext>
            </a:extLst>
          </p:cNvPr>
          <p:cNvPicPr>
            <a:picLocks/>
          </p:cNvPicPr>
          <p:nvPr/>
        </p:nvPicPr>
        <p:blipFill rotWithShape="1">
          <a:blip r:embed="rId2"/>
          <a:srcRect l="17898" t="17777" r="8776" b="8889"/>
          <a:stretch/>
        </p:blipFill>
        <p:spPr>
          <a:xfrm>
            <a:off x="182880" y="182880"/>
            <a:ext cx="8778240" cy="6492240"/>
          </a:xfrm>
          <a:prstGeom prst="rect">
            <a:avLst/>
          </a:prstGeom>
          <a:ln w="152400">
            <a:solidFill>
              <a:srgbClr val="FFFF99"/>
            </a:solidFill>
            <a:miter lim="800000"/>
          </a:ln>
        </p:spPr>
      </p:pic>
    </p:spTree>
    <p:extLst>
      <p:ext uri="{BB962C8B-B14F-4D97-AF65-F5344CB8AC3E}">
        <p14:creationId xmlns:p14="http://schemas.microsoft.com/office/powerpoint/2010/main" val="287941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FC15D9-1D97-4F4C-90CE-B01BED2A1C69}"/>
              </a:ext>
            </a:extLst>
          </p:cNvPr>
          <p:cNvPicPr>
            <a:picLocks/>
          </p:cNvPicPr>
          <p:nvPr/>
        </p:nvPicPr>
        <p:blipFill rotWithShape="1">
          <a:blip r:embed="rId2"/>
          <a:srcRect l="17898" t="17777" r="8776" b="8889"/>
          <a:stretch/>
        </p:blipFill>
        <p:spPr>
          <a:xfrm>
            <a:off x="182880" y="182880"/>
            <a:ext cx="8778240" cy="6492240"/>
          </a:xfrm>
          <a:prstGeom prst="rect">
            <a:avLst/>
          </a:prstGeom>
          <a:ln w="152400">
            <a:solidFill>
              <a:srgbClr val="FFFF99"/>
            </a:solidFill>
            <a:miter lim="800000"/>
          </a:ln>
        </p:spPr>
      </p:pic>
      <p:pic>
        <p:nvPicPr>
          <p:cNvPr id="12" name="Picture 11"/>
          <p:cNvPicPr/>
          <p:nvPr/>
        </p:nvPicPr>
        <p:blipFill>
          <a:blip r:embed="rId3"/>
          <a:stretch>
            <a:fillRect/>
          </a:stretch>
        </p:blipFill>
        <p:spPr>
          <a:xfrm>
            <a:off x="2971800" y="0"/>
            <a:ext cx="6172200" cy="3523298"/>
          </a:xfrm>
          <a:prstGeom prst="rect">
            <a:avLst/>
          </a:prstGeom>
        </p:spPr>
      </p:pic>
      <p:cxnSp>
        <p:nvCxnSpPr>
          <p:cNvPr id="13" name="Straight Arrow Connector 12"/>
          <p:cNvCxnSpPr/>
          <p:nvPr/>
        </p:nvCxnSpPr>
        <p:spPr>
          <a:xfrm>
            <a:off x="4038600" y="1754877"/>
            <a:ext cx="4572000" cy="6772"/>
          </a:xfrm>
          <a:prstGeom prst="straightConnector1">
            <a:avLst/>
          </a:prstGeom>
          <a:ln w="38100">
            <a:solidFill>
              <a:srgbClr val="0070C0"/>
            </a:solidFill>
            <a:prstDash val="lg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11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824347-3AA1-4F66-A56C-3BCDD98D0740}"/>
              </a:ext>
            </a:extLst>
          </p:cNvPr>
          <p:cNvPicPr>
            <a:picLocks/>
          </p:cNvPicPr>
          <p:nvPr/>
        </p:nvPicPr>
        <p:blipFill rotWithShape="1">
          <a:blip r:embed="rId2"/>
          <a:srcRect l="20302" t="13130" r="19110" b="3537"/>
          <a:stretch/>
        </p:blipFill>
        <p:spPr>
          <a:xfrm>
            <a:off x="182880" y="182879"/>
            <a:ext cx="8778240" cy="6492240"/>
          </a:xfrm>
          <a:prstGeom prst="rect">
            <a:avLst/>
          </a:prstGeom>
          <a:ln w="152400">
            <a:solidFill>
              <a:srgbClr val="FFFF99"/>
            </a:solidFill>
            <a:miter lim="800000"/>
          </a:ln>
        </p:spPr>
      </p:pic>
    </p:spTree>
    <p:extLst>
      <p:ext uri="{BB962C8B-B14F-4D97-AF65-F5344CB8AC3E}">
        <p14:creationId xmlns:p14="http://schemas.microsoft.com/office/powerpoint/2010/main" val="29514112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000" t="8052" r="34250" b="5817"/>
          <a:stretch/>
        </p:blipFill>
        <p:spPr bwMode="auto">
          <a:xfrm>
            <a:off x="182881" y="182880"/>
            <a:ext cx="3765665"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296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8000" t="22785" r="45069" b="11000"/>
          <a:stretch/>
        </p:blipFill>
        <p:spPr bwMode="auto">
          <a:xfrm>
            <a:off x="2971800" y="1254182"/>
            <a:ext cx="2895600" cy="5420938"/>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7375" t="27943" r="45250" b="5335"/>
          <a:stretch/>
        </p:blipFill>
        <p:spPr bwMode="auto">
          <a:xfrm>
            <a:off x="6017686" y="1254182"/>
            <a:ext cx="2943434" cy="5420937"/>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103587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48C2DC-C89B-424D-A631-201024588FA4}"/>
              </a:ext>
            </a:extLst>
          </p:cNvPr>
          <p:cNvPicPr>
            <a:picLocks/>
          </p:cNvPicPr>
          <p:nvPr/>
        </p:nvPicPr>
        <p:blipFill rotWithShape="1">
          <a:blip r:embed="rId2"/>
          <a:srcRect l="12714" t="14476" r="19675" b="8857"/>
          <a:stretch/>
        </p:blipFill>
        <p:spPr>
          <a:xfrm>
            <a:off x="182878" y="182878"/>
            <a:ext cx="8778240" cy="6492240"/>
          </a:xfrm>
          <a:prstGeom prst="rect">
            <a:avLst/>
          </a:prstGeom>
          <a:ln w="152400">
            <a:solidFill>
              <a:srgbClr val="FFFF99"/>
            </a:solidFill>
            <a:miter lim="800000"/>
          </a:ln>
        </p:spPr>
      </p:pic>
    </p:spTree>
    <p:extLst>
      <p:ext uri="{BB962C8B-B14F-4D97-AF65-F5344CB8AC3E}">
        <p14:creationId xmlns:p14="http://schemas.microsoft.com/office/powerpoint/2010/main" val="1448136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E5BB4F-3B12-4BD5-98B7-0A7418BC0F34}"/>
              </a:ext>
            </a:extLst>
          </p:cNvPr>
          <p:cNvPicPr>
            <a:picLocks/>
          </p:cNvPicPr>
          <p:nvPr/>
        </p:nvPicPr>
        <p:blipFill rotWithShape="1">
          <a:blip r:embed="rId2"/>
          <a:srcRect l="12714" t="14476" r="19675" b="8857"/>
          <a:stretch/>
        </p:blipFill>
        <p:spPr>
          <a:xfrm>
            <a:off x="182878" y="182878"/>
            <a:ext cx="8778240" cy="6492240"/>
          </a:xfrm>
          <a:prstGeom prst="rect">
            <a:avLst/>
          </a:prstGeom>
          <a:ln w="152400">
            <a:solidFill>
              <a:srgbClr val="FFFF99"/>
            </a:solidFill>
            <a:miter lim="800000"/>
          </a:ln>
        </p:spPr>
      </p:pic>
      <p:pic>
        <p:nvPicPr>
          <p:cNvPr id="5" name="Picture 4"/>
          <p:cNvPicPr/>
          <p:nvPr/>
        </p:nvPicPr>
        <p:blipFill>
          <a:blip r:embed="rId3"/>
          <a:stretch>
            <a:fillRect/>
          </a:stretch>
        </p:blipFill>
        <p:spPr>
          <a:xfrm>
            <a:off x="3048000" y="0"/>
            <a:ext cx="6096000" cy="3474412"/>
          </a:xfrm>
          <a:prstGeom prst="rect">
            <a:avLst/>
          </a:prstGeom>
        </p:spPr>
      </p:pic>
      <p:cxnSp>
        <p:nvCxnSpPr>
          <p:cNvPr id="6" name="Straight Arrow Connector 5"/>
          <p:cNvCxnSpPr/>
          <p:nvPr/>
        </p:nvCxnSpPr>
        <p:spPr>
          <a:xfrm>
            <a:off x="3672840" y="1792224"/>
            <a:ext cx="4937760" cy="0"/>
          </a:xfrm>
          <a:prstGeom prst="straightConnector1">
            <a:avLst/>
          </a:prstGeom>
          <a:ln w="38100">
            <a:solidFill>
              <a:srgbClr val="FF8080"/>
            </a:solidFill>
            <a:prstDash val="lg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0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F411B7-0A19-4DDB-88C0-F9390DC7DF33}"/>
              </a:ext>
            </a:extLst>
          </p:cNvPr>
          <p:cNvPicPr>
            <a:picLocks noChangeAspect="1"/>
          </p:cNvPicPr>
          <p:nvPr/>
        </p:nvPicPr>
        <p:blipFill rotWithShape="1">
          <a:blip r:embed="rId2"/>
          <a:srcRect l="12715" t="13541" r="21759" b="8750"/>
          <a:stretch/>
        </p:blipFill>
        <p:spPr>
          <a:xfrm>
            <a:off x="182878" y="182880"/>
            <a:ext cx="8778241" cy="6492240"/>
          </a:xfrm>
          <a:prstGeom prst="rect">
            <a:avLst/>
          </a:prstGeom>
          <a:ln w="152400">
            <a:solidFill>
              <a:srgbClr val="FFFF99"/>
            </a:solidFill>
            <a:miter lim="800000"/>
          </a:ln>
        </p:spPr>
      </p:pic>
      <p:pic>
        <p:nvPicPr>
          <p:cNvPr id="10" name="Picture 7" descr="C:\Users\johnschram\AppData\Local\Microsoft\Windows\Temporary Internet Files\Content.IE5\63XOC3GE\MC90043977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14487"/>
            <a:ext cx="2193925"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04156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713334-F2AD-4515-AFF1-D1E187B5347F}"/>
              </a:ext>
            </a:extLst>
          </p:cNvPr>
          <p:cNvPicPr>
            <a:picLocks noChangeAspect="1"/>
          </p:cNvPicPr>
          <p:nvPr/>
        </p:nvPicPr>
        <p:blipFill rotWithShape="1">
          <a:blip r:embed="rId2"/>
          <a:srcRect l="12715" t="13541" r="21759" b="8750"/>
          <a:stretch/>
        </p:blipFill>
        <p:spPr>
          <a:xfrm>
            <a:off x="182878" y="182880"/>
            <a:ext cx="8778241" cy="6492240"/>
          </a:xfrm>
          <a:prstGeom prst="rect">
            <a:avLst/>
          </a:prstGeom>
          <a:ln w="152400">
            <a:solidFill>
              <a:srgbClr val="FFFF99"/>
            </a:solidFill>
            <a:miter lim="800000"/>
          </a:ln>
        </p:spPr>
      </p:pic>
      <p:pic>
        <p:nvPicPr>
          <p:cNvPr id="9" name="Picture 7" descr="C:\Users\johnschram\AppData\Local\Microsoft\Windows\Temporary Internet Files\Content.IE5\63XOC3GE\MC900439772[1].png">
            <a:extLst>
              <a:ext uri="{FF2B5EF4-FFF2-40B4-BE49-F238E27FC236}">
                <a16:creationId xmlns:a16="http://schemas.microsoft.com/office/drawing/2014/main" id="{7B5DBD19-BE96-4FC0-9E1F-AE92FFC87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14487"/>
            <a:ext cx="2193925"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p:nvPr/>
        </p:nvPicPr>
        <p:blipFill>
          <a:blip r:embed="rId4"/>
          <a:stretch>
            <a:fillRect/>
          </a:stretch>
        </p:blipFill>
        <p:spPr>
          <a:xfrm>
            <a:off x="4391791" y="3962400"/>
            <a:ext cx="4752209" cy="2712720"/>
          </a:xfrm>
          <a:prstGeom prst="rect">
            <a:avLst/>
          </a:prstGeom>
        </p:spPr>
      </p:pic>
      <p:cxnSp>
        <p:nvCxnSpPr>
          <p:cNvPr id="8" name="Straight Arrow Connector 7"/>
          <p:cNvCxnSpPr/>
          <p:nvPr/>
        </p:nvCxnSpPr>
        <p:spPr>
          <a:xfrm>
            <a:off x="4974336" y="5410200"/>
            <a:ext cx="3712464" cy="0"/>
          </a:xfrm>
          <a:prstGeom prst="straightConnector1">
            <a:avLst/>
          </a:prstGeom>
          <a:ln w="38100">
            <a:solidFill>
              <a:srgbClr val="FF8080"/>
            </a:solidFill>
            <a:prstDash val="lg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3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9D3AA5-46D6-4A5B-AFF1-A350A7A73611}"/>
              </a:ext>
            </a:extLst>
          </p:cNvPr>
          <p:cNvPicPr>
            <a:picLocks noChangeAspect="1"/>
          </p:cNvPicPr>
          <p:nvPr/>
        </p:nvPicPr>
        <p:blipFill rotWithShape="1">
          <a:blip r:embed="rId2"/>
          <a:srcRect l="20367" t="22810" r="20177" b="9482"/>
          <a:stretch/>
        </p:blipFill>
        <p:spPr>
          <a:xfrm>
            <a:off x="182878" y="202758"/>
            <a:ext cx="8778240" cy="6492240"/>
          </a:xfrm>
          <a:prstGeom prst="rect">
            <a:avLst/>
          </a:prstGeom>
          <a:ln w="152400">
            <a:solidFill>
              <a:srgbClr val="FFFF99"/>
            </a:solidFill>
            <a:miter lim="800000"/>
          </a:ln>
        </p:spPr>
      </p:pic>
      <p:pic>
        <p:nvPicPr>
          <p:cNvPr id="32777" name="Picture 9" descr="C:\Users\JohnSchram\AppData\Local\Microsoft\Windows\Temporary Internet Files\Content.IE5\LQ4CEJGI\snowman_by_juweez-d3clyp9[1].png"/>
          <p:cNvPicPr>
            <a:picLocks noChangeAspect="1" noChangeArrowheads="1"/>
          </p:cNvPicPr>
          <p:nvPr/>
        </p:nvPicPr>
        <p:blipFill rotWithShape="1">
          <a:blip r:embed="rId3">
            <a:clrChange>
              <a:clrFrom>
                <a:srgbClr val="FEFFFF"/>
              </a:clrFrom>
              <a:clrTo>
                <a:srgbClr val="FEFFFF">
                  <a:alpha val="0"/>
                </a:srgbClr>
              </a:clrTo>
            </a:clrChange>
            <a:extLst>
              <a:ext uri="{28A0092B-C50C-407E-A947-70E740481C1C}">
                <a14:useLocalDpi xmlns:a14="http://schemas.microsoft.com/office/drawing/2010/main" val="0"/>
              </a:ext>
            </a:extLst>
          </a:blip>
          <a:srcRect l="19265" r="15050"/>
          <a:stretch/>
        </p:blipFill>
        <p:spPr bwMode="auto">
          <a:xfrm flipH="1">
            <a:off x="5814529" y="2362200"/>
            <a:ext cx="313665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05277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16175</TotalTime>
  <Words>815</Words>
  <Application>Microsoft Office PowerPoint</Application>
  <PresentationFormat>On-screen Show (4:3)</PresentationFormat>
  <Paragraphs>100</Paragraphs>
  <Slides>116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116</vt:i4>
      </vt:variant>
    </vt:vector>
  </HeadingPairs>
  <TitlesOfParts>
    <vt:vector size="123" baseType="lpstr">
      <vt:lpstr>Arial</vt:lpstr>
      <vt:lpstr>Arial Black</vt:lpstr>
      <vt:lpstr>Arial Narrow</vt:lpstr>
      <vt:lpstr>Calibri</vt:lpstr>
      <vt:lpstr>Impact</vt:lpstr>
      <vt:lpstr>Rockwell Extra Bold</vt:lpstr>
      <vt:lpstr>Default Design</vt:lpstr>
      <vt:lpstr>PowerPoint Presentation</vt:lpstr>
      <vt:lpstr>PowerPoint Presentation</vt:lpstr>
      <vt:lpstr>The Last Chapter is Special!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Paint Program Tools vs. Entire Paint Program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Windows PC Output:</vt:lpstr>
      <vt:lpstr>Mac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 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Draw-And-Redraw Animation  Step-By-Step Review</vt:lpstr>
      <vt:lpstr>PowerPoint Presentation</vt:lpstr>
      <vt:lpstr>Programming Knowledge Never Becomes Obsolete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Leon Schram</Manager>
  <Company>BHS-RISD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Exposure Java Slides</dc:title>
  <dc:subject>APCS1</dc:subject>
  <dc:creator>John Schram</dc:creator>
  <cp:lastModifiedBy>Schram, John</cp:lastModifiedBy>
  <cp:revision>1368</cp:revision>
  <dcterms:created xsi:type="dcterms:W3CDTF">2003-07-04T03:08:29Z</dcterms:created>
  <dcterms:modified xsi:type="dcterms:W3CDTF">2021-05-22T01:54:28Z</dcterms:modified>
</cp:coreProperties>
</file>